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33"/>
  </p:notesMasterIdLst>
  <p:sldIdLst>
    <p:sldId id="256" r:id="rId2"/>
    <p:sldId id="260" r:id="rId3"/>
    <p:sldId id="261" r:id="rId4"/>
    <p:sldId id="265" r:id="rId5"/>
    <p:sldId id="263" r:id="rId6"/>
    <p:sldId id="290" r:id="rId7"/>
    <p:sldId id="294" r:id="rId8"/>
    <p:sldId id="291" r:id="rId9"/>
    <p:sldId id="292" r:id="rId10"/>
    <p:sldId id="288" r:id="rId11"/>
    <p:sldId id="287" r:id="rId12"/>
    <p:sldId id="264" r:id="rId13"/>
    <p:sldId id="266" r:id="rId14"/>
    <p:sldId id="267" r:id="rId15"/>
    <p:sldId id="268" r:id="rId16"/>
    <p:sldId id="295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6" r:id="rId30"/>
    <p:sldId id="296" r:id="rId31"/>
    <p:sldId id="284" r:id="rId3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68" d="100"/>
          <a:sy n="68" d="100"/>
        </p:scale>
        <p:origin x="-144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D93C8-A785-4231-B628-F61173306D6E}" type="datetimeFigureOut">
              <a:rPr lang="ru-RU" smtClean="0"/>
              <a:pPr/>
              <a:t>02.04.2014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0698B-3D46-44A6-8A36-AC07AFB857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МИНОБР НАУКИ РОССИИ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ФЕДЕРАЛЬНОЕ ГОСУДАРСТВЕННОЕ АВТОНОМНОЕ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ОБРАЗОВАТЕЛЬНОЕ УЧРЕЖДЕНИЕ ВЫСШЕГО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ПРОФЕССИОНАЛЬНОГО ОБРАЗОВАНИЯ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«ЮЖНЫЙ ФЕДЕРАЛЬНЫЙ УНИВЕРСИТЕТ»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Академия педагогического образования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Факультет педагогики и практической психологии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Отделение дошкольного  образования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Кафедра дошкольной педагогики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0698B-3D46-44A6-8A36-AC07AFB8577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0698B-3D46-44A6-8A36-AC07AFB8577F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ходе изучения были определены показатели: 1. педагоги не имеют должного уровня профессиональной компетентности в области патриотического воспитания детей дошкольного возраста; 2. анализ деятельности педагогов показал, что воспитатели</a:t>
            </a:r>
            <a:r>
              <a:rPr lang="ru-RU" baseline="0" dirty="0" smtClean="0"/>
              <a:t> ДОУ практически не знакомы с фольклором, традициями и обрядами народов своего края; 3. не располагают продуманной системой работы по становлению личного и социального опыта жизнедеятельности ребенка на основе культуры, истории, средств народной мудрости.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0698B-3D46-44A6-8A36-AC07AFB8577F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Казачество – это часть народной культуры, в которой складывались особые, вековые, связующие нити: слова, предметы быта, элементы обрядности. В чем бы не высказывал себя народ – в песне, танце, быту, традициях, искусстве – всегда он придерживался казачьих заповедей: «Мир, красота, любовь и правда».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0698B-3D46-44A6-8A36-AC07AFB8577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БЛАГОДАРИМ ЗА ВНИМАНИЕ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0698B-3D46-44A6-8A36-AC07AFB8577F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142999" y="-1142999"/>
            <a:ext cx="685800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62000" y="304800"/>
            <a:ext cx="7848600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МИНОБР НАУКИ РОССИИ</a:t>
            </a:r>
          </a:p>
          <a:p>
            <a:pPr algn="ctr"/>
            <a:r>
              <a:rPr lang="ru-RU" sz="1100" dirty="0" smtClean="0"/>
              <a:t>ФЕДЕРАЛЬНОЕ ГОСУДАРСТВЕННОЕ АВТОНОМНОЕ</a:t>
            </a:r>
          </a:p>
          <a:p>
            <a:pPr algn="ctr"/>
            <a:r>
              <a:rPr lang="ru-RU" sz="1100" dirty="0" smtClean="0"/>
              <a:t>ОБРАЗОВАТЕЛЬНОЕ УЧРЕЖДЕНИЕ ВЫСШЕГО</a:t>
            </a:r>
          </a:p>
          <a:p>
            <a:pPr algn="ctr"/>
            <a:r>
              <a:rPr lang="ru-RU" sz="1100" dirty="0" smtClean="0"/>
              <a:t>ПРОФЕССИОНАЛЬНОГО ОБРАЗОВАНИЯ</a:t>
            </a:r>
          </a:p>
          <a:p>
            <a:pPr algn="ctr"/>
            <a:r>
              <a:rPr lang="ru-RU" sz="1100" dirty="0" smtClean="0"/>
              <a:t>«ЮЖНЫЙ ФЕДЕРАЛЬНЫЙ УНИВЕРСИТЕТ»</a:t>
            </a:r>
          </a:p>
          <a:p>
            <a:pPr algn="ctr"/>
            <a:r>
              <a:rPr lang="ru-RU" sz="1100" dirty="0" smtClean="0"/>
              <a:t>Академия педагогического образования</a:t>
            </a:r>
          </a:p>
          <a:p>
            <a:pPr algn="ctr"/>
            <a:r>
              <a:rPr lang="ru-RU" sz="1100" dirty="0" smtClean="0"/>
              <a:t>Факультет педагогики и практической психологии</a:t>
            </a:r>
          </a:p>
          <a:p>
            <a:pPr algn="ctr"/>
            <a:r>
              <a:rPr lang="ru-RU" sz="1100" dirty="0" smtClean="0"/>
              <a:t>Отделение дошкольного  образования</a:t>
            </a:r>
          </a:p>
          <a:p>
            <a:pPr algn="ctr"/>
            <a:r>
              <a:rPr lang="ru-RU" sz="1100" dirty="0" smtClean="0"/>
              <a:t>Кафедра дошкольной педагогики</a:t>
            </a:r>
          </a:p>
          <a:p>
            <a:pPr algn="ctr"/>
            <a:r>
              <a:rPr lang="ru-RU" sz="4000" b="1" dirty="0" smtClean="0"/>
              <a:t>Управление процессом патриотического воспитания детей старшего дошкольного возраста в казачьем ДОО</a:t>
            </a:r>
            <a:endParaRPr lang="ru-RU" sz="4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28800" y="4267200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Исполнитель: </a:t>
            </a:r>
          </a:p>
          <a:p>
            <a:pPr algn="r"/>
            <a:r>
              <a:rPr lang="ru-RU" dirty="0" smtClean="0"/>
              <a:t>студентка 4 курса ОЗО отделения дошкольного образования факультета педагогики и практической психологии </a:t>
            </a:r>
          </a:p>
          <a:p>
            <a:pPr algn="r"/>
            <a:r>
              <a:rPr lang="ru-RU" dirty="0" smtClean="0"/>
              <a:t>Кириллова Ирина Валентиновна </a:t>
            </a:r>
          </a:p>
          <a:p>
            <a:pPr algn="r"/>
            <a:r>
              <a:rPr lang="ru-RU" dirty="0" smtClean="0"/>
              <a:t>Научный руководитель: </a:t>
            </a:r>
          </a:p>
          <a:p>
            <a:pPr algn="r"/>
            <a:r>
              <a:rPr lang="ru-RU" dirty="0" smtClean="0"/>
              <a:t>к.п.н., доцент </a:t>
            </a:r>
          </a:p>
          <a:p>
            <a:pPr algn="r"/>
            <a:r>
              <a:rPr lang="ru-RU" dirty="0" err="1" smtClean="0"/>
              <a:t>Дудникова</a:t>
            </a:r>
            <a:r>
              <a:rPr lang="ru-RU" dirty="0" smtClean="0"/>
              <a:t> Светлана Александровна</a:t>
            </a:r>
          </a:p>
          <a:p>
            <a:pPr algn="r"/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04800" y="228600"/>
            <a:ext cx="8534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Основания модернизации содержания регионального компонента в </a:t>
            </a:r>
            <a:r>
              <a:rPr lang="ru-RU" sz="2800" b="1" dirty="0" err="1" smtClean="0">
                <a:solidFill>
                  <a:srgbClr val="002060"/>
                </a:solidFill>
              </a:rPr>
              <a:t>воспитательно</a:t>
            </a:r>
            <a:r>
              <a:rPr lang="ru-RU" sz="2800" b="1" dirty="0" smtClean="0">
                <a:solidFill>
                  <a:srgbClr val="002060"/>
                </a:solidFill>
              </a:rPr>
              <a:t> - образовательной работе дошкольного учреждения: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62000" y="1905000"/>
            <a:ext cx="7848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bg1"/>
                </a:solidFill>
              </a:rPr>
              <a:t>  Необходимо с раннего возраста воспитывать у ребенка эмоционально положительное отношение к тому месту, де он родился и живет;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bg1"/>
                </a:solidFill>
              </a:rPr>
              <a:t>  Развивать умение видеть и понимать красоту окружающей жизни; желание узнавать больше об особенностях края, природы, истории;</a:t>
            </a:r>
          </a:p>
          <a:p>
            <a:pPr lvl="0">
              <a:buFont typeface="Wingdings" pitchFamily="2" charset="2"/>
              <a:buChar char="Ø"/>
            </a:pPr>
            <a:r>
              <a:rPr lang="ru-RU" sz="2800" b="1" dirty="0" smtClean="0">
                <a:solidFill>
                  <a:schemeClr val="bg1"/>
                </a:solidFill>
              </a:rPr>
              <a:t>  Формировать стремление приносить посильную помощь людям труда, родной природе, своему краю.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16002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Региональный компонент дошкольного образования, определяя обязательный минимум содержания программы, реализуемой в ДОУ, выдвигает ряд требований к социально-личностному развитию его воспитанников.  </a:t>
            </a:r>
            <a:br>
              <a:rPr lang="ru-RU" sz="24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К числу этих требований относятся: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3962400" y="2057400"/>
            <a:ext cx="5029200" cy="4068763"/>
          </a:xfrm>
        </p:spPr>
        <p:txBody>
          <a:bodyPr>
            <a:noAutofit/>
          </a:bodyPr>
          <a:lstStyle/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развитие положительного отношения ребенка к себе, другим людям, Донскому краю, коммуникативной и социальной компетентности детей на основе познания ценности Отечества;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приобщение детей к историческим ценностям родного края, осознание своей принадлежности к определенной нации, как следствие, – гордость  за это;</a:t>
            </a:r>
          </a:p>
          <a:p>
            <a:pPr lvl="0"/>
            <a:r>
              <a:rPr lang="ru-RU" sz="2000" b="1" dirty="0" smtClean="0">
                <a:solidFill>
                  <a:srgbClr val="002060"/>
                </a:solidFill>
              </a:rPr>
              <a:t>создание условий для формирования у ребенка положительного самоощущения – уверенности в своих возможностях, в том, что он хороший, что его любят;</a:t>
            </a:r>
          </a:p>
          <a:p>
            <a:pPr>
              <a:buNone/>
            </a:pPr>
            <a:endParaRPr lang="ru-RU" sz="2000" dirty="0"/>
          </a:p>
        </p:txBody>
      </p:sp>
      <p:pic>
        <p:nvPicPr>
          <p:cNvPr id="1026" name="Picture 2" descr="C:\Users\днс\Desktop\фото курсовая\SDC105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600" y="2971800"/>
            <a:ext cx="38862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02076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Констатирующий этап эксперимента</a:t>
            </a:r>
            <a:endParaRPr lang="ru-RU" sz="36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410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b="1" i="1" u="sng" dirty="0">
                <a:solidFill>
                  <a:schemeClr val="accent6">
                    <a:lumMod val="75000"/>
                  </a:schemeClr>
                </a:solidFill>
              </a:rPr>
              <a:t>Цель констатирующего этапа эксперимента: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1500" dirty="0"/>
              <a:t>Выявить уровень </a:t>
            </a:r>
            <a:r>
              <a:rPr lang="ru-RU" sz="1500" dirty="0" smtClean="0"/>
              <a:t>профессиональной компетентности </a:t>
            </a:r>
            <a:r>
              <a:rPr lang="ru-RU" sz="1500" dirty="0"/>
              <a:t>воспитателей в области патриотического воспитания детей старшего дошкольного возраста.</a:t>
            </a:r>
          </a:p>
          <a:p>
            <a:pPr algn="ctr">
              <a:buNone/>
            </a:pPr>
            <a:r>
              <a:rPr lang="ru-RU" sz="2000" b="1" i="1" u="sng" dirty="0">
                <a:solidFill>
                  <a:schemeClr val="accent6">
                    <a:lumMod val="75000"/>
                  </a:schemeClr>
                </a:solidFill>
              </a:rPr>
              <a:t>Задачи констатирующего этапа эксперимента:</a:t>
            </a:r>
            <a:endParaRPr lang="ru-RU" sz="2000" u="sng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ctr">
              <a:buNone/>
            </a:pPr>
            <a:r>
              <a:rPr lang="ru-RU" sz="1500" dirty="0" smtClean="0"/>
              <a:t>1. Определить </a:t>
            </a:r>
            <a:r>
              <a:rPr lang="ru-RU" sz="1500" dirty="0"/>
              <a:t>уровень знаний воспитателей об истории родного края, о традициях и культуре Донского казачества.</a:t>
            </a:r>
          </a:p>
          <a:p>
            <a:pPr lvl="0" algn="ctr">
              <a:buNone/>
            </a:pPr>
            <a:r>
              <a:rPr lang="ru-RU" sz="1500" dirty="0" smtClean="0"/>
              <a:t>2. Выявить </a:t>
            </a:r>
            <a:r>
              <a:rPr lang="ru-RU" sz="1500" dirty="0"/>
              <a:t>умение воспитателей проектировать и планировать работу по данному направлению с детьми старшего дошкольного возраста.</a:t>
            </a:r>
          </a:p>
          <a:p>
            <a:pPr lvl="0" algn="ctr">
              <a:buNone/>
            </a:pPr>
            <a:r>
              <a:rPr lang="ru-RU" sz="1500" dirty="0" smtClean="0"/>
              <a:t>3. Определить </a:t>
            </a:r>
            <a:r>
              <a:rPr lang="ru-RU" sz="1500" dirty="0"/>
              <a:t>уровень владения воспитателями технологиями патриотического воспитания. </a:t>
            </a:r>
            <a:endParaRPr lang="ru-RU" sz="1500" dirty="0" smtClean="0"/>
          </a:p>
          <a:p>
            <a:pPr lvl="0" algn="ctr">
              <a:buNone/>
            </a:pPr>
            <a:r>
              <a:rPr lang="ru-RU" sz="1500" dirty="0" smtClean="0"/>
              <a:t>4.   Выявить </a:t>
            </a:r>
            <a:r>
              <a:rPr lang="ru-RU" sz="1500" dirty="0"/>
              <a:t>особенности  пространственно-развивающей среды ознакомления с Донским краем детей старшего дошкольного возраста </a:t>
            </a:r>
          </a:p>
        </p:txBody>
      </p:sp>
      <p:pic>
        <p:nvPicPr>
          <p:cNvPr id="6" name="Содержимое 5" descr="C:\Users\днс\Desktop\фото курсовая\DSC03231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19600" y="1524000"/>
            <a:ext cx="45720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Организация исследования</a:t>
            </a:r>
            <a:r>
              <a:rPr lang="ru-RU" sz="4000" dirty="0" smtClean="0">
                <a:solidFill>
                  <a:srgbClr val="FF0000"/>
                </a:solidFill>
              </a:rPr>
              <a:t>: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962400" cy="49530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  <a:cs typeface="Aharoni" pitchFamily="2" charset="-79"/>
              </a:rPr>
              <a:t>      Экспериментальная </a:t>
            </a:r>
            <a:r>
              <a:rPr lang="ru-RU" b="1" dirty="0">
                <a:solidFill>
                  <a:srgbClr val="00B050"/>
                </a:solidFill>
                <a:cs typeface="Aharoni" pitchFamily="2" charset="-79"/>
              </a:rPr>
              <a:t>работа проводилась в МБДОУ ЦРР детском саду первой категории №16 «</a:t>
            </a:r>
            <a:r>
              <a:rPr lang="ru-RU" b="1" dirty="0" err="1">
                <a:solidFill>
                  <a:srgbClr val="00B050"/>
                </a:solidFill>
                <a:cs typeface="Aharoni" pitchFamily="2" charset="-79"/>
              </a:rPr>
              <a:t>Дюймовочка</a:t>
            </a:r>
            <a:r>
              <a:rPr lang="ru-RU" b="1" dirty="0">
                <a:solidFill>
                  <a:srgbClr val="00B050"/>
                </a:solidFill>
                <a:cs typeface="Aharoni" pitchFamily="2" charset="-79"/>
              </a:rPr>
              <a:t>», имеющий статус «Казачий детский сад» ст. </a:t>
            </a:r>
            <a:r>
              <a:rPr lang="ru-RU" b="1" dirty="0" err="1">
                <a:solidFill>
                  <a:srgbClr val="00B050"/>
                </a:solidFill>
                <a:cs typeface="Aharoni" pitchFamily="2" charset="-79"/>
              </a:rPr>
              <a:t>Мишкинская</a:t>
            </a:r>
            <a:r>
              <a:rPr lang="ru-RU" b="1" dirty="0">
                <a:solidFill>
                  <a:srgbClr val="00B050"/>
                </a:solidFill>
                <a:cs typeface="Aharoni" pitchFamily="2" charset="-79"/>
              </a:rPr>
              <a:t> </a:t>
            </a:r>
            <a:r>
              <a:rPr lang="ru-RU" b="1" dirty="0" err="1">
                <a:solidFill>
                  <a:srgbClr val="00B050"/>
                </a:solidFill>
                <a:cs typeface="Aharoni" pitchFamily="2" charset="-79"/>
              </a:rPr>
              <a:t>Аксайского</a:t>
            </a:r>
            <a:r>
              <a:rPr lang="ru-RU" b="1" dirty="0">
                <a:solidFill>
                  <a:srgbClr val="00B050"/>
                </a:solidFill>
                <a:cs typeface="Aharoni" pitchFamily="2" charset="-79"/>
              </a:rPr>
              <a:t> района Ростовской области с воспитателями старших дошкольных групп. </a:t>
            </a:r>
          </a:p>
          <a:p>
            <a:pPr>
              <a:buNone/>
            </a:pPr>
            <a:r>
              <a:rPr lang="ru-RU" b="1" dirty="0" smtClean="0">
                <a:solidFill>
                  <a:srgbClr val="00B050"/>
                </a:solidFill>
                <a:cs typeface="Aharoni" pitchFamily="2" charset="-79"/>
              </a:rPr>
              <a:t>      Детский </a:t>
            </a:r>
            <a:r>
              <a:rPr lang="ru-RU" b="1" dirty="0">
                <a:solidFill>
                  <a:srgbClr val="00B050"/>
                </a:solidFill>
                <a:cs typeface="Aharoni" pitchFamily="2" charset="-79"/>
              </a:rPr>
              <a:t>сад №16 «</a:t>
            </a:r>
            <a:r>
              <a:rPr lang="ru-RU" b="1" dirty="0" err="1">
                <a:solidFill>
                  <a:srgbClr val="00B050"/>
                </a:solidFill>
                <a:cs typeface="Aharoni" pitchFamily="2" charset="-79"/>
              </a:rPr>
              <a:t>Дюймовочка</a:t>
            </a:r>
            <a:r>
              <a:rPr lang="ru-RU" b="1" dirty="0">
                <a:solidFill>
                  <a:srgbClr val="00B050"/>
                </a:solidFill>
                <a:cs typeface="Aharoni" pitchFamily="2" charset="-79"/>
              </a:rPr>
              <a:t>» является экспериментальной районной площадкой по духовно-нравственному воспитанию.</a:t>
            </a:r>
          </a:p>
        </p:txBody>
      </p:sp>
      <p:pic>
        <p:nvPicPr>
          <p:cNvPr id="1026" name="Picture 2" descr="C:\Users\днс\Desktop\фото курсовая\SDC1033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828800"/>
            <a:ext cx="502920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81000" y="685800"/>
            <a:ext cx="8382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 ходе изучения были определены показатели: </a:t>
            </a:r>
          </a:p>
          <a:p>
            <a:pPr marL="457200" indent="-457200" algn="just">
              <a:buAutoNum type="arabicPeriod"/>
            </a:pPr>
            <a:endParaRPr lang="ru-RU" sz="2400" dirty="0" smtClean="0">
              <a:solidFill>
                <a:srgbClr val="FF0000"/>
              </a:solidFill>
            </a:endParaRPr>
          </a:p>
          <a:p>
            <a:pPr marL="457200" indent="-457200" algn="just">
              <a:buFontTx/>
              <a:buAutoNum type="arabicPeriod"/>
            </a:pPr>
            <a:r>
              <a:rPr lang="ru-RU" sz="2400" dirty="0" smtClean="0">
                <a:solidFill>
                  <a:srgbClr val="FFFF00"/>
                </a:solidFill>
              </a:rPr>
              <a:t>Недостаточно даются детям элементарные представления об истории Донского края:  традициях, народных праздниках,  народном промысле и народной игрушке. </a:t>
            </a:r>
          </a:p>
          <a:p>
            <a:pPr marL="457200" indent="-457200" algn="just">
              <a:buFontTx/>
              <a:buAutoNum type="arabicPeriod"/>
            </a:pPr>
            <a:r>
              <a:rPr lang="ru-RU" sz="2400" dirty="0" smtClean="0">
                <a:solidFill>
                  <a:srgbClr val="FFFF00"/>
                </a:solidFill>
              </a:rPr>
              <a:t>Недостаточно даются представления об историко-географических и природно-климатических зонах и условиях жизни людей на Дону. </a:t>
            </a:r>
          </a:p>
          <a:p>
            <a:pPr marL="457200" indent="-457200" algn="just">
              <a:buFontTx/>
              <a:buAutoNum type="arabicPeriod"/>
            </a:pPr>
            <a:r>
              <a:rPr lang="ru-RU" sz="2400" dirty="0" smtClean="0">
                <a:solidFill>
                  <a:srgbClr val="FFFF00"/>
                </a:solidFill>
              </a:rPr>
              <a:t>Слабо ведется работа с родителями .</a:t>
            </a:r>
          </a:p>
          <a:p>
            <a:pPr marL="457200" indent="-457200" algn="just">
              <a:buFontTx/>
              <a:buAutoNum type="arabicPeriod"/>
            </a:pPr>
            <a:r>
              <a:rPr lang="ru-RU" sz="2400" dirty="0" smtClean="0">
                <a:solidFill>
                  <a:srgbClr val="FFFF00"/>
                </a:solidFill>
              </a:rPr>
              <a:t>Недостаточно создается в группе соответствующая предметно-развивающая среда.</a:t>
            </a:r>
          </a:p>
          <a:p>
            <a:pPr marL="457200" indent="-457200" algn="just">
              <a:buFontTx/>
              <a:buAutoNum type="arabicPeriod"/>
            </a:pPr>
            <a:r>
              <a:rPr lang="ru-RU" sz="2400" dirty="0" smtClean="0">
                <a:solidFill>
                  <a:srgbClr val="FFFF00"/>
                </a:solidFill>
              </a:rPr>
              <a:t>Воспитатели не располагают продуманной системой работы по становлению личного и социального опыта жизнедеятельности ребенка на основе культуры, истории, средств народной мудрости.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Формирующий этап эксперимента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83163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88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Цель формирующего этапа эксперимента:</a:t>
            </a:r>
            <a:endParaRPr lang="ru-RU" sz="88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8000" dirty="0" smtClean="0">
                <a:latin typeface="+mj-lt"/>
                <a:cs typeface="Times New Roman" pitchFamily="18" charset="0"/>
              </a:rPr>
              <a:t>Разработать систему управления  процессом  патриотического воспитания детей старшего дошкольного возраста  в казачьем ДОО.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410200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</a:pPr>
            <a:r>
              <a:rPr lang="ru-RU" sz="8800" b="1" i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Задачи формирующего этапа эксперимента:</a:t>
            </a:r>
            <a:endParaRPr lang="ru-RU" sz="8800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7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7200" dirty="0" smtClean="0">
                <a:latin typeface="+mj-lt"/>
                <a:cs typeface="Times New Roman" pitchFamily="18" charset="0"/>
              </a:rPr>
              <a:t>. Разработать нормативно-правовую базу ДОУ функционирования  в статусе казачьего детского сада;</a:t>
            </a:r>
          </a:p>
          <a:p>
            <a:pPr lvl="0" algn="ctr">
              <a:buNone/>
            </a:pPr>
            <a:r>
              <a:rPr lang="ru-RU" sz="7200" dirty="0" smtClean="0">
                <a:latin typeface="+mj-lt"/>
                <a:cs typeface="Times New Roman" pitchFamily="18" charset="0"/>
              </a:rPr>
              <a:t>2. Разработать  и реализовать региональный компонент содержания дошкольного образования на основе культуры Донского казачества;</a:t>
            </a:r>
          </a:p>
          <a:p>
            <a:pPr lvl="0" algn="ctr">
              <a:buNone/>
            </a:pPr>
            <a:r>
              <a:rPr lang="ru-RU" sz="7200" dirty="0" smtClean="0">
                <a:latin typeface="+mj-lt"/>
                <a:cs typeface="Times New Roman" pitchFamily="18" charset="0"/>
              </a:rPr>
              <a:t>3. Создать авторскую программу патриотического воспитания детей старшего дошкольного возраста «Донской свой край люби и знай» и организовать кружки по интересам: кружок по театрализованной деятельности «</a:t>
            </a:r>
            <a:r>
              <a:rPr lang="ru-RU" sz="7200" dirty="0" err="1" smtClean="0">
                <a:latin typeface="+mj-lt"/>
                <a:cs typeface="Times New Roman" pitchFamily="18" charset="0"/>
              </a:rPr>
              <a:t>Нахаленок</a:t>
            </a:r>
            <a:r>
              <a:rPr lang="ru-RU" sz="7200" dirty="0" smtClean="0">
                <a:latin typeface="+mj-lt"/>
                <a:cs typeface="Times New Roman" pitchFamily="18" charset="0"/>
              </a:rPr>
              <a:t>», изостудию «Донские просторы», экологический кружок «Родничок», фольклорный ансамбль «Казачата».</a:t>
            </a:r>
          </a:p>
          <a:p>
            <a:pPr>
              <a:buNone/>
            </a:pPr>
            <a:endParaRPr lang="ru-RU" sz="7200" dirty="0">
              <a:latin typeface="+mj-lt"/>
            </a:endParaRPr>
          </a:p>
        </p:txBody>
      </p:sp>
      <p:pic>
        <p:nvPicPr>
          <p:cNvPr id="1026" name="Picture 2" descr="C:\Users\днс\Desktop\фото курсовая\SDC10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276599"/>
            <a:ext cx="4243439" cy="3159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Система работы по патриотическому воспитанию детей старшего дошкольного возраста в ДОО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114800" cy="4724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     </a:t>
            </a:r>
            <a:r>
              <a:rPr lang="ru-RU" sz="2200" b="1" dirty="0" smtClean="0">
                <a:solidFill>
                  <a:srgbClr val="00B050"/>
                </a:solidFill>
              </a:rPr>
              <a:t>Образовательный процесс МБДОУ ведется согласно требованиям ФГОС ДО:</a:t>
            </a:r>
          </a:p>
          <a:p>
            <a:pPr marL="457200" indent="-457200">
              <a:buAutoNum type="arabicPeriod"/>
            </a:pPr>
            <a:r>
              <a:rPr lang="ru-RU" sz="2200" b="1" dirty="0" smtClean="0">
                <a:solidFill>
                  <a:srgbClr val="00B050"/>
                </a:solidFill>
              </a:rPr>
              <a:t>Разработаны </a:t>
            </a:r>
            <a:r>
              <a:rPr lang="ru-RU" sz="2200" b="1" dirty="0" smtClean="0">
                <a:solidFill>
                  <a:srgbClr val="00B050"/>
                </a:solidFill>
              </a:rPr>
              <a:t>и </a:t>
            </a:r>
            <a:r>
              <a:rPr lang="ru-RU" sz="2200" b="1" dirty="0" smtClean="0">
                <a:solidFill>
                  <a:srgbClr val="00B050"/>
                </a:solidFill>
              </a:rPr>
              <a:t>утверждены Программа  и Устав </a:t>
            </a:r>
            <a:r>
              <a:rPr lang="ru-RU" sz="2200" b="1" dirty="0" smtClean="0">
                <a:solidFill>
                  <a:srgbClr val="00B050"/>
                </a:solidFill>
              </a:rPr>
              <a:t>казачьего </a:t>
            </a:r>
            <a:r>
              <a:rPr lang="ru-RU" sz="2200" b="1" dirty="0" smtClean="0">
                <a:solidFill>
                  <a:srgbClr val="00B050"/>
                </a:solidFill>
              </a:rPr>
              <a:t>ДОО.</a:t>
            </a:r>
            <a:endParaRPr lang="ru-RU" sz="2200" b="1" dirty="0" smtClean="0">
              <a:solidFill>
                <a:srgbClr val="00B050"/>
              </a:solidFill>
            </a:endParaRPr>
          </a:p>
          <a:p>
            <a:pPr marL="457200" indent="-457200">
              <a:buAutoNum type="arabicPeriod"/>
            </a:pPr>
            <a:r>
              <a:rPr lang="ru-RU" sz="2200" b="1" dirty="0" smtClean="0">
                <a:solidFill>
                  <a:srgbClr val="00B050"/>
                </a:solidFill>
              </a:rPr>
              <a:t>Образование ведется по четырем направлениям: социально-коммуникативное, познавательно-речевое, художественно-эстетическое и физическое развитие детей.</a:t>
            </a:r>
          </a:p>
          <a:p>
            <a:pPr marL="514350" indent="-514350">
              <a:buAutoNum type="arabicPeriod"/>
            </a:pP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62400" y="1600201"/>
            <a:ext cx="4800600" cy="3657600"/>
          </a:xfrm>
        </p:spPr>
        <p:txBody>
          <a:bodyPr>
            <a:noAutofit/>
          </a:bodyPr>
          <a:lstStyle/>
          <a:p>
            <a:pPr algn="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3</a:t>
            </a:r>
            <a:r>
              <a:rPr lang="ru-RU" sz="2000" dirty="0" smtClean="0">
                <a:solidFill>
                  <a:srgbClr val="0070C0"/>
                </a:solidFill>
              </a:rPr>
              <a:t>. Для повышения профессиональной компетентности педагогов в области патриотического воспитания разработан семинар-практикум «</a:t>
            </a:r>
            <a:r>
              <a:rPr lang="ru-RU" sz="2000" b="1" dirty="0" smtClean="0">
                <a:solidFill>
                  <a:srgbClr val="0070C0"/>
                </a:solidFill>
              </a:rPr>
              <a:t>Патриотическое воспитание детей дошкольного возраста по приобщению к истокам казачьей народной культуры»</a:t>
            </a:r>
          </a:p>
          <a:p>
            <a:pPr algn="r">
              <a:buNone/>
            </a:pPr>
            <a:r>
              <a:rPr lang="ru-RU" sz="2000" b="1" dirty="0" smtClean="0">
                <a:solidFill>
                  <a:srgbClr val="0070C0"/>
                </a:solidFill>
              </a:rPr>
              <a:t>4. </a:t>
            </a:r>
            <a:r>
              <a:rPr lang="ru-RU" sz="2000" dirty="0" smtClean="0">
                <a:solidFill>
                  <a:srgbClr val="0070C0"/>
                </a:solidFill>
              </a:rPr>
              <a:t>С целью реализации регионального компонента разработана </a:t>
            </a:r>
            <a:r>
              <a:rPr lang="ru-RU" sz="2000" b="1" dirty="0" smtClean="0">
                <a:solidFill>
                  <a:srgbClr val="0070C0"/>
                </a:solidFill>
              </a:rPr>
              <a:t>программа «Донской свой край люби и знай» </a:t>
            </a:r>
            <a:r>
              <a:rPr lang="ru-RU" sz="2000" dirty="0" smtClean="0">
                <a:solidFill>
                  <a:srgbClr val="0070C0"/>
                </a:solidFill>
              </a:rPr>
              <a:t>где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представлен </a:t>
            </a:r>
            <a:r>
              <a:rPr lang="ru-RU" sz="2000" b="1" dirty="0" smtClean="0">
                <a:solidFill>
                  <a:srgbClr val="0070C0"/>
                </a:solidFill>
              </a:rPr>
              <a:t>план интегрированной деятельности специалистов</a:t>
            </a:r>
            <a:r>
              <a:rPr lang="ru-RU" sz="2000" dirty="0" smtClean="0">
                <a:solidFill>
                  <a:srgbClr val="0070C0"/>
                </a:solidFill>
              </a:rPr>
              <a:t> по патриотическому воспитанию детей на основе традиций Донского казачества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Компоненты патриотического воспитания в казачьем ДОО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297363"/>
          </a:xfrm>
        </p:spPr>
        <p:txBody>
          <a:bodyPr>
            <a:normAutofit/>
          </a:bodyPr>
          <a:lstStyle/>
          <a:p>
            <a:endParaRPr lang="ru-RU" u="sng" dirty="0" smtClean="0"/>
          </a:p>
          <a:p>
            <a:r>
              <a:rPr lang="ru-RU" b="1" u="sng" dirty="0" smtClean="0">
                <a:solidFill>
                  <a:srgbClr val="00B050"/>
                </a:solidFill>
              </a:rPr>
              <a:t>Содержательный</a:t>
            </a:r>
          </a:p>
          <a:p>
            <a:pPr>
              <a:buNone/>
            </a:pPr>
            <a:endParaRPr lang="ru-RU" b="1" u="sng" dirty="0" smtClean="0"/>
          </a:p>
          <a:p>
            <a:r>
              <a:rPr lang="ru-RU" b="1" u="sng" dirty="0" smtClean="0">
                <a:solidFill>
                  <a:srgbClr val="FF0000"/>
                </a:solidFill>
              </a:rPr>
              <a:t>Эмоционально-побудительный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endParaRPr lang="ru-RU" b="1" u="sng" dirty="0" smtClean="0"/>
          </a:p>
          <a:p>
            <a:r>
              <a:rPr lang="ru-RU" b="1" u="sng" dirty="0" err="1" smtClean="0">
                <a:solidFill>
                  <a:srgbClr val="0070C0"/>
                </a:solidFill>
              </a:rPr>
              <a:t>Деятельностный</a:t>
            </a:r>
            <a:endParaRPr lang="ru-RU" b="1" u="sng" dirty="0" smtClean="0">
              <a:solidFill>
                <a:srgbClr val="0070C0"/>
              </a:solidFill>
            </a:endParaRPr>
          </a:p>
          <a:p>
            <a:endParaRPr lang="ru-RU" b="1" dirty="0"/>
          </a:p>
        </p:txBody>
      </p:sp>
      <p:pic>
        <p:nvPicPr>
          <p:cNvPr id="3075" name="Picture 3" descr="C:\Users\днс\Desktop\фото курсовая\SDC107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09999" y="1981200"/>
            <a:ext cx="4953001" cy="416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u="sng" dirty="0" smtClean="0">
                <a:solidFill>
                  <a:srgbClr val="00B050"/>
                </a:solidFill>
              </a:rPr>
              <a:t>Содержательный </a:t>
            </a:r>
            <a:r>
              <a:rPr lang="ru-RU" sz="3100" b="1" dirty="0" smtClean="0">
                <a:solidFill>
                  <a:srgbClr val="00B050"/>
                </a:solidFill>
              </a:rPr>
              <a:t>(представления ребенка об окружающем мире Донского края).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ru-RU" dirty="0" smtClean="0">
                <a:solidFill>
                  <a:srgbClr val="C00000"/>
                </a:solidFill>
              </a:rPr>
              <a:t>Культура народа, его традиции, народное творчество.</a:t>
            </a:r>
          </a:p>
          <a:p>
            <a:pPr lvl="0"/>
            <a:r>
              <a:rPr lang="ru-RU" dirty="0" smtClean="0">
                <a:solidFill>
                  <a:srgbClr val="C00000"/>
                </a:solidFill>
              </a:rPr>
              <a:t>Природа родного Донского края и страны, деятельность человека в природе.</a:t>
            </a:r>
          </a:p>
          <a:p>
            <a:pPr lvl="0"/>
            <a:r>
              <a:rPr lang="ru-RU" dirty="0" smtClean="0">
                <a:solidFill>
                  <a:srgbClr val="C00000"/>
                </a:solidFill>
              </a:rPr>
              <a:t>История страны, региона, отраженная в названиях улиц, памятниках Донского края.</a:t>
            </a:r>
          </a:p>
          <a:p>
            <a:pPr lvl="0"/>
            <a:r>
              <a:rPr lang="ru-RU" dirty="0" smtClean="0">
                <a:solidFill>
                  <a:srgbClr val="C00000"/>
                </a:solidFill>
              </a:rPr>
              <a:t>Символика родного города и страны, донского казачества (герб, гимн, флаг).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5029199" y="1295400"/>
            <a:ext cx="3657597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5029198" y="3505200"/>
            <a:ext cx="3657601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458200" cy="960438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</a:rPr>
              <a:t>Эмоционально-побудительный</a:t>
            </a:r>
            <a:r>
              <a:rPr lang="ru-RU" sz="2800" b="1" dirty="0" smtClean="0">
                <a:solidFill>
                  <a:srgbClr val="FF0000"/>
                </a:solidFill>
              </a:rPr>
              <a:t> (эмоционально-положительные чувства ребенка к Донскому краю)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67200" cy="5181600"/>
          </a:xfrm>
        </p:spPr>
        <p:txBody>
          <a:bodyPr>
            <a:noAutofit/>
          </a:bodyPr>
          <a:lstStyle/>
          <a:p>
            <a:pPr lvl="0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Любовь и чувство привязанности к родной семье и дому, Донскому краю.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Интерес к жизни родного города Ростова, Ростовской области, страны, донского казачества.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Гордость за достижения своей страны, Донского края.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Уважение к культуре и традициям народа, к историческому прошлому (казачество и др.).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Восхищение народным творчеством (</a:t>
            </a:r>
            <a:r>
              <a:rPr lang="ru-RU" sz="1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семикаракорская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роспись и др.).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Любовь к  донской родной природе, к родному языку.</a:t>
            </a:r>
          </a:p>
          <a:p>
            <a:pPr lvl="0"/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Уважение к человеку-труженику и желание принимать посильное участие в труде.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5" name="Содержимое 4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713615" y="2134985"/>
            <a:ext cx="3827850" cy="260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67201" y="3429001"/>
            <a:ext cx="289559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476999" y="4267201"/>
            <a:ext cx="2286000" cy="243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524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  Патриотизм — одно из наиболее глубоких человеческих чувств,   закрепленных веками и тысячелетиями. Под ним понимается преданность и любовь к своему Отечеству, к своему народу, гордость за их прошлое и настоящее, готовность к их защите.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1905000"/>
            <a:ext cx="4495800" cy="45720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</a:t>
            </a:r>
            <a:r>
              <a:rPr lang="ru-RU" b="1" dirty="0" smtClean="0">
                <a:solidFill>
                  <a:srgbClr val="00B050"/>
                </a:solidFill>
              </a:rPr>
              <a:t>Патриотическое воспитание детей дошкольного возраста </a:t>
            </a:r>
            <a:r>
              <a:rPr lang="ru-RU" b="1" dirty="0" smtClean="0">
                <a:solidFill>
                  <a:srgbClr val="002060"/>
                </a:solidFill>
              </a:rPr>
              <a:t>– единственно верный путь успешной ранней социализации личности, формирования устойчивой связи поколений и обеспечение связи человека с родными корнями, его любви к отечеству, которая начинается с осознанного и ответственного отношения к малой родине. </a:t>
            </a:r>
            <a:endParaRPr lang="ru-RU" dirty="0"/>
          </a:p>
        </p:txBody>
      </p:sp>
      <p:pic>
        <p:nvPicPr>
          <p:cNvPr id="7" name="Содержимое 3"/>
          <p:cNvPicPr>
            <a:picLocks noGrp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457699" y="2171703"/>
            <a:ext cx="434340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ru-RU" sz="2800" b="1" u="sng" dirty="0" err="1" smtClean="0">
                <a:solidFill>
                  <a:srgbClr val="0070C0"/>
                </a:solidFill>
                <a:latin typeface="+mn-lt"/>
              </a:rPr>
              <a:t>Деятельностный</a:t>
            </a:r>
            <a:r>
              <a:rPr lang="ru-RU" sz="2800" b="1" u="sng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600" b="1" dirty="0" smtClean="0">
                <a:solidFill>
                  <a:srgbClr val="0070C0"/>
                </a:solidFill>
                <a:latin typeface="+mn-lt"/>
              </a:rPr>
              <a:t>(отражение отношения к миру Донского края, традициям казачества в деятельности)</a:t>
            </a:r>
            <a:endParaRPr lang="ru-RU" sz="26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endParaRPr lang="ru-RU" b="1" dirty="0" smtClean="0">
              <a:solidFill>
                <a:srgbClr val="FF0000"/>
              </a:solidFill>
            </a:endParaRP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Труд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Игра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Продуктивная деятельность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Музыкальная деятельность</a:t>
            </a:r>
          </a:p>
          <a:p>
            <a:pPr lvl="0"/>
            <a:r>
              <a:rPr lang="ru-RU" b="1" dirty="0" smtClean="0">
                <a:solidFill>
                  <a:srgbClr val="FF0000"/>
                </a:solidFill>
              </a:rPr>
              <a:t>Познавательная деятельность</a:t>
            </a:r>
          </a:p>
          <a:p>
            <a:endParaRPr lang="ru-RU" dirty="0"/>
          </a:p>
        </p:txBody>
      </p:sp>
      <p:pic>
        <p:nvPicPr>
          <p:cNvPr id="4098" name="Picture 2" descr="C:\Users\днс\Desktop\фото курсовая\SDC106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93608" y="1752600"/>
            <a:ext cx="4793192" cy="419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u="sng" dirty="0" smtClean="0">
                <a:solidFill>
                  <a:srgbClr val="FF0000"/>
                </a:solidFill>
              </a:rPr>
              <a:t>План интегрированной деятельности специалистов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00400" y="3352800"/>
            <a:ext cx="27432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Авторская программа «Донской свой край люби и знай»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71600" y="1981200"/>
            <a:ext cx="26670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Воспитатель группы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10200" y="1981200"/>
            <a:ext cx="27432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Музыкальный руководитель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9600" y="3505200"/>
            <a:ext cx="22098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Руководитель фольклорного кружка «Казачата» 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29200" y="5029200"/>
            <a:ext cx="2438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Руководитель театральной студии «</a:t>
            </a:r>
            <a:r>
              <a:rPr lang="ru-RU" b="1" dirty="0" err="1" smtClean="0"/>
              <a:t>Нахаленок</a:t>
            </a:r>
            <a:r>
              <a:rPr lang="ru-RU" b="1" dirty="0" smtClean="0"/>
              <a:t>»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00800" y="3429000"/>
            <a:ext cx="22098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Руководитель экологического кружка «Родничок» 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828800" y="5029200"/>
            <a:ext cx="22860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Руководитель </a:t>
            </a:r>
            <a:r>
              <a:rPr lang="ru-RU" b="1" dirty="0" err="1" smtClean="0"/>
              <a:t>изо.студии</a:t>
            </a:r>
            <a:r>
              <a:rPr lang="ru-RU" b="1" dirty="0" smtClean="0"/>
              <a:t> «Донские просторы»</a:t>
            </a:r>
            <a:endParaRPr lang="ru-RU" dirty="0"/>
          </a:p>
        </p:txBody>
      </p:sp>
      <p:cxnSp>
        <p:nvCxnSpPr>
          <p:cNvPr id="15" name="Прямая соединительная линия 14"/>
          <p:cNvCxnSpPr>
            <a:stCxn id="8" idx="2"/>
            <a:endCxn id="6" idx="7"/>
          </p:cNvCxnSpPr>
          <p:nvPr/>
        </p:nvCxnSpPr>
        <p:spPr>
          <a:xfrm rot="5400000">
            <a:off x="5827222" y="2610246"/>
            <a:ext cx="669225" cy="1239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>
            <a:stCxn id="12" idx="1"/>
          </p:cNvCxnSpPr>
          <p:nvPr/>
        </p:nvCxnSpPr>
        <p:spPr>
          <a:xfrm rot="10800000">
            <a:off x="5715000" y="4038600"/>
            <a:ext cx="685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11" idx="0"/>
            <a:endCxn id="6" idx="5"/>
          </p:cNvCxnSpPr>
          <p:nvPr/>
        </p:nvCxnSpPr>
        <p:spPr>
          <a:xfrm rot="16200000" flipV="1">
            <a:off x="5674822" y="4455621"/>
            <a:ext cx="440625" cy="706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13" idx="0"/>
            <a:endCxn id="6" idx="3"/>
          </p:cNvCxnSpPr>
          <p:nvPr/>
        </p:nvCxnSpPr>
        <p:spPr>
          <a:xfrm rot="5400000" flipH="1" flipV="1">
            <a:off x="3066654" y="4493722"/>
            <a:ext cx="440625" cy="6303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0" idx="3"/>
          </p:cNvCxnSpPr>
          <p:nvPr/>
        </p:nvCxnSpPr>
        <p:spPr>
          <a:xfrm>
            <a:off x="2819400" y="4114800"/>
            <a:ext cx="5334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>
            <a:stCxn id="7" idx="2"/>
            <a:endCxn id="6" idx="1"/>
          </p:cNvCxnSpPr>
          <p:nvPr/>
        </p:nvCxnSpPr>
        <p:spPr>
          <a:xfrm rot="16200000" flipH="1">
            <a:off x="2819004" y="2781695"/>
            <a:ext cx="669225" cy="897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70C0"/>
                </a:solidFill>
              </a:rPr>
              <a:t>Воспитатель группы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Организация экскурсий в музеи и на выставки;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Знакомство с историей, природой и географией Донского края;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Знакомство с традициями и бытом казаков;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Знакомство с донским фольклором, чтение художественной литературы;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Знакомство с творчеством донских поэтов и писателей;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Знакомство с казачьими играми, народными праздниками;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Организация дидактических и сюжетных игр.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C:\Users\днс\Desktop\фото курсовая\030320090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133600"/>
            <a:ext cx="44196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Музыкальный руководитель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00B050"/>
                </a:solidFill>
              </a:rPr>
              <a:t>      </a:t>
            </a:r>
          </a:p>
          <a:p>
            <a:pPr>
              <a:buNone/>
            </a:pPr>
            <a:r>
              <a:rPr lang="ru-RU" sz="3400" b="1" dirty="0" smtClean="0">
                <a:solidFill>
                  <a:srgbClr val="00B050"/>
                </a:solidFill>
              </a:rPr>
              <a:t>      </a:t>
            </a:r>
            <a:r>
              <a:rPr lang="ru-RU" sz="4000" b="1" dirty="0" smtClean="0">
                <a:solidFill>
                  <a:srgbClr val="00B050"/>
                </a:solidFill>
              </a:rPr>
              <a:t>Знакомство детей с народными праздниками, с песнями донских казаков, хороводами, плясками. 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B050"/>
                </a:solidFill>
              </a:rPr>
              <a:t>     Знакомство с творчеством государственного ансамбля песни и пляски донских казаков. </a:t>
            </a:r>
          </a:p>
          <a:p>
            <a:pPr>
              <a:buNone/>
            </a:pPr>
            <a:r>
              <a:rPr lang="ru-RU" sz="4000" b="1" dirty="0" smtClean="0">
                <a:solidFill>
                  <a:srgbClr val="00B050"/>
                </a:solidFill>
              </a:rPr>
              <a:t>     Организация и проведение обрядовых игр, фольклорных развлечений, народных праздников.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7170" name="Picture 2" descr="C:\Users\днс\Desktop\фото курсовая\SDC116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19600" y="2348706"/>
            <a:ext cx="4615678" cy="3975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0070C0"/>
                </a:solidFill>
              </a:rPr>
              <a:t>Руководитель фольклорного кружка «Казачата»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524000"/>
            <a:ext cx="4495800" cy="4876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       Знакомство детей с традициями Донского края.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      Приобщение детей к истокам творчества Донского края через знакомство и исполнение произведений народного творчества: детский фольклор (прибаутки, </a:t>
            </a:r>
            <a:r>
              <a:rPr lang="ru-RU" sz="1800" b="1" dirty="0" err="1" smtClean="0">
                <a:solidFill>
                  <a:srgbClr val="00B050"/>
                </a:solidFill>
              </a:rPr>
              <a:t>попевки</a:t>
            </a:r>
            <a:r>
              <a:rPr lang="ru-RU" sz="1800" b="1" dirty="0" smtClean="0">
                <a:solidFill>
                  <a:srgbClr val="00B050"/>
                </a:solidFill>
              </a:rPr>
              <a:t>, </a:t>
            </a:r>
            <a:r>
              <a:rPr lang="ru-RU" sz="1800" b="1" dirty="0" err="1" smtClean="0">
                <a:solidFill>
                  <a:srgbClr val="00B050"/>
                </a:solidFill>
              </a:rPr>
              <a:t>заклички</a:t>
            </a:r>
            <a:r>
              <a:rPr lang="ru-RU" sz="1800" b="1" dirty="0" smtClean="0">
                <a:solidFill>
                  <a:srgbClr val="00B050"/>
                </a:solidFill>
              </a:rPr>
              <a:t>, дразнилки, скороговорки, считалки, частушки, </a:t>
            </a:r>
            <a:r>
              <a:rPr lang="ru-RU" sz="1800" b="1" dirty="0" err="1" smtClean="0">
                <a:solidFill>
                  <a:srgbClr val="00B050"/>
                </a:solidFill>
              </a:rPr>
              <a:t>пестушки</a:t>
            </a:r>
            <a:r>
              <a:rPr lang="ru-RU" sz="1800" b="1" dirty="0" smtClean="0">
                <a:solidFill>
                  <a:srgbClr val="00B050"/>
                </a:solidFill>
              </a:rPr>
              <a:t>, колыбельные песни); народная песня (календарные, лирические, обрядовые); игровой фольклор; хороводы; игра на музыкальных народных инструментах; вышивка, </a:t>
            </a:r>
            <a:r>
              <a:rPr lang="ru-RU" sz="1800" b="1" dirty="0" err="1" smtClean="0">
                <a:solidFill>
                  <a:srgbClr val="00B050"/>
                </a:solidFill>
              </a:rPr>
              <a:t>лозоплетение</a:t>
            </a:r>
            <a:r>
              <a:rPr lang="ru-RU" sz="1800" b="1" dirty="0" smtClean="0">
                <a:solidFill>
                  <a:srgbClr val="00B050"/>
                </a:solidFill>
              </a:rPr>
              <a:t>.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</a:rPr>
              <a:t>       Знакомство с донской кухней.</a:t>
            </a:r>
            <a:endParaRPr lang="ru-RU" sz="1800" b="1" dirty="0">
              <a:solidFill>
                <a:srgbClr val="00B050"/>
              </a:solidFill>
            </a:endParaRPr>
          </a:p>
        </p:txBody>
      </p:sp>
      <p:pic>
        <p:nvPicPr>
          <p:cNvPr id="8194" name="Picture 2" descr="C:\Users\днс\Desktop\фото курсовая\SDC107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362200"/>
            <a:ext cx="441960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858962"/>
          </a:xfrm>
        </p:spPr>
        <p:txBody>
          <a:bodyPr>
            <a:normAutofit/>
          </a:bodyPr>
          <a:lstStyle/>
          <a:p>
            <a:pPr algn="r"/>
            <a:r>
              <a:rPr lang="ru-RU" sz="3600" b="1" dirty="0" smtClean="0">
                <a:solidFill>
                  <a:srgbClr val="00B050"/>
                </a:solidFill>
              </a:rPr>
              <a:t>Руководитель экологического кружка «Родничок»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47800"/>
            <a:ext cx="4495800" cy="46783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       Формирование экологической культуры у детей путем приобщения их к природе Донского края и знакомства с традициями бережного отношения к природным богатствам; развитие эмоционально-положительного отношения, желания жить в гармонии с окружающим миром.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       Проекты: «Чистое утро» - уборка территории, «Добрая зима» - изготовление кормушек, «Экологическая почта» - составление писем жителям станицы с благодарностью или сигнал о неблагополучном состоянии окружающей среды, небрежного отношения к природе», «Жалобная книга природы», «Лечебница» и т.д.</a:t>
            </a:r>
          </a:p>
          <a:p>
            <a:pPr>
              <a:buNone/>
            </a:pPr>
            <a:endParaRPr lang="ru-RU" sz="1800" dirty="0"/>
          </a:p>
        </p:txBody>
      </p:sp>
      <p:pic>
        <p:nvPicPr>
          <p:cNvPr id="9218" name="Picture 2" descr="C:\Users\днс\Desktop\фото курсовая\SDC105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343400" y="2971800"/>
            <a:ext cx="45720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630362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 smtClean="0">
                <a:solidFill>
                  <a:srgbClr val="FF0000"/>
                </a:solidFill>
              </a:rPr>
              <a:t>Руководитель </a:t>
            </a:r>
            <a:r>
              <a:rPr lang="ru-RU" sz="4000" b="1" dirty="0" err="1" smtClean="0">
                <a:solidFill>
                  <a:srgbClr val="FF0000"/>
                </a:solidFill>
              </a:rPr>
              <a:t>изо.студии</a:t>
            </a:r>
            <a:r>
              <a:rPr lang="ru-RU" sz="4000" b="1" dirty="0" smtClean="0">
                <a:solidFill>
                  <a:srgbClr val="FF0000"/>
                </a:solidFill>
              </a:rPr>
              <a:t> </a:t>
            </a:r>
            <a:br>
              <a:rPr lang="ru-RU" sz="4000" b="1" dirty="0" smtClean="0">
                <a:solidFill>
                  <a:srgbClr val="FF0000"/>
                </a:solidFill>
              </a:rPr>
            </a:br>
            <a:r>
              <a:rPr lang="ru-RU" sz="4000" b="1" dirty="0" smtClean="0">
                <a:solidFill>
                  <a:srgbClr val="FF0000"/>
                </a:solidFill>
              </a:rPr>
              <a:t>«Донские просторы»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524000"/>
            <a:ext cx="4495800" cy="50292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4200" b="1" dirty="0" smtClean="0">
                <a:solidFill>
                  <a:srgbClr val="0070C0"/>
                </a:solidFill>
              </a:rPr>
              <a:t>          </a:t>
            </a:r>
            <a:r>
              <a:rPr lang="ru-RU" sz="8000" b="1" dirty="0" smtClean="0">
                <a:solidFill>
                  <a:srgbClr val="0070C0"/>
                </a:solidFill>
              </a:rPr>
              <a:t>Воспитание эмоциональной отзывчивости на красоту родной природы, традиций Донского края, произведений народного искусства. 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70C0"/>
                </a:solidFill>
              </a:rPr>
              <a:t>      Знакомство с казачьей одеждой. Рисование и лепка по мотивам сказок Тихого Дона и произведениям Шолохова. 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70C0"/>
                </a:solidFill>
              </a:rPr>
              <a:t>      Знакомство с живописью донских художников: Ковалев, Донских и др., работами скульптора Вакуленко, </a:t>
            </a:r>
            <a:r>
              <a:rPr lang="ru-RU" sz="8000" b="1" dirty="0" err="1" smtClean="0">
                <a:solidFill>
                  <a:srgbClr val="0070C0"/>
                </a:solidFill>
              </a:rPr>
              <a:t>Можаева</a:t>
            </a:r>
            <a:r>
              <a:rPr lang="ru-RU" sz="8000" b="1" dirty="0" smtClean="0">
                <a:solidFill>
                  <a:srgbClr val="0070C0"/>
                </a:solidFill>
              </a:rPr>
              <a:t>. 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70C0"/>
                </a:solidFill>
              </a:rPr>
              <a:t>      Знакомство с Семикаракорским промыслом, его особенностями, лепка и роспись в стиле Семикаракорского промысла. Рисование декораций к спектаклям по донской тематике.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42" name="Picture 2" descr="C:\Users\днс\Desktop\фото курсовая\Фото00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2971800"/>
            <a:ext cx="4335992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Руководитель театральной студии «</a:t>
            </a: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Нахаленок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343400" cy="495300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4400" b="1" dirty="0" smtClean="0">
                <a:solidFill>
                  <a:srgbClr val="00B050"/>
                </a:solidFill>
              </a:rPr>
              <a:t>     Формирование способности детей к самовыражению в театральной деятельности, формирование интереса к образу казака, казачки и других образов из произведений донских авторов и знакомства с традициями Донского края.  Воспитание эмоциональной отзывчивости на донской фольклор. 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00B050"/>
                </a:solidFill>
              </a:rPr>
              <a:t>      Знакомство и постановка легенд, сказок, побасенок и донских анекдотов. Обыгрывание казачьих обрядов.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1266" name="Picture 2" descr="C:\Users\днс\Desktop\фото курсовая\SDC107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67200" y="2286000"/>
            <a:ext cx="46482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Итоговый (контрольный) эксперимент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5791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200" b="1" i="1" u="sng" dirty="0" smtClean="0">
                <a:solidFill>
                  <a:srgbClr val="00B050"/>
                </a:solidFill>
              </a:rPr>
              <a:t>Цель контрольного этапа эксперимента:</a:t>
            </a:r>
          </a:p>
          <a:p>
            <a:pPr algn="ctr">
              <a:buNone/>
            </a:pPr>
            <a:r>
              <a:rPr lang="ru-RU" sz="2000" dirty="0" smtClean="0"/>
              <a:t>  Выявить динамику профессиональной компетентности воспитателей в области патриотического воспитания.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143000"/>
            <a:ext cx="3810000" cy="498316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200" b="1" i="1" u="sng" dirty="0" smtClean="0">
                <a:solidFill>
                  <a:srgbClr val="0070C0"/>
                </a:solidFill>
              </a:rPr>
              <a:t>Задачи контрольного этапа эксперимента:</a:t>
            </a:r>
            <a:endParaRPr lang="ru-RU" sz="2200" dirty="0" smtClean="0"/>
          </a:p>
          <a:p>
            <a:pPr lvl="0">
              <a:buNone/>
            </a:pPr>
            <a:endParaRPr lang="ru-RU" sz="2000" dirty="0" smtClean="0"/>
          </a:p>
          <a:p>
            <a:pPr lvl="0">
              <a:buNone/>
            </a:pPr>
            <a:r>
              <a:rPr lang="ru-RU" sz="2000" dirty="0" smtClean="0"/>
              <a:t>1. Проанализировать результативность разработанной системы по  патриотическому воспитанию детей старшего дошкольного возраста в казачьем ДОО.</a:t>
            </a:r>
          </a:p>
          <a:p>
            <a:pPr lvl="0">
              <a:buNone/>
            </a:pPr>
            <a:r>
              <a:rPr lang="ru-RU" sz="2000" dirty="0" smtClean="0"/>
              <a:t>2. Выявить эффективность воздействия разработанных тематических мероприятий на повышение профессионализма и компетентности воспитателей.</a:t>
            </a:r>
          </a:p>
          <a:p>
            <a:pPr>
              <a:buNone/>
            </a:pPr>
            <a:endParaRPr lang="ru-RU" sz="2400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90600" y="3429000"/>
            <a:ext cx="31242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2667000" y="1981200"/>
            <a:ext cx="39624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Управление процессом патриотического воспитания детей старшего дошкольного возраста в казачьем ДОО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28600" y="228600"/>
            <a:ext cx="36576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Система методических мероприятий по повышению квалификации педагогов 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5410200" y="228600"/>
            <a:ext cx="3505200" cy="1524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Реализация регионального компонента в  педагогическом процессе ДОУ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505200" y="4114800"/>
            <a:ext cx="22860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Система контроля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3400" y="2209800"/>
            <a:ext cx="19050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Консультации, деловые игры, семинары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781800" y="2209800"/>
            <a:ext cx="2133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Авторская программа «Донской свой край люби и знай»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1000" y="4419600"/>
            <a:ext cx="2514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За уровнем сформированных у дошкольников знаний и  умений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324600" y="4114800"/>
            <a:ext cx="2590800" cy="2057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 состоянием воспитательной работы с детьми - умением руководить, создавать необходимую предметно-развивающую среду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352800" y="5486400"/>
            <a:ext cx="24384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 выполнением задач программы «Донской свой край люби и знай»</a:t>
            </a:r>
            <a:endParaRPr lang="ru-RU" dirty="0"/>
          </a:p>
        </p:txBody>
      </p:sp>
      <p:cxnSp>
        <p:nvCxnSpPr>
          <p:cNvPr id="23" name="Прямая со стрелкой 22"/>
          <p:cNvCxnSpPr>
            <a:stCxn id="5" idx="4"/>
            <a:endCxn id="8" idx="0"/>
          </p:cNvCxnSpPr>
          <p:nvPr/>
        </p:nvCxnSpPr>
        <p:spPr>
          <a:xfrm rot="5400000">
            <a:off x="4457700" y="39243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трелка вниз 42"/>
          <p:cNvSpPr/>
          <p:nvPr/>
        </p:nvSpPr>
        <p:spPr>
          <a:xfrm>
            <a:off x="4419600" y="3733800"/>
            <a:ext cx="381000" cy="533400"/>
          </a:xfrm>
          <a:prstGeom prst="downArrow">
            <a:avLst>
              <a:gd name="adj1" fmla="val 50000"/>
              <a:gd name="adj2" fmla="val 47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 rot="19215824">
            <a:off x="5149543" y="1530709"/>
            <a:ext cx="978408" cy="3805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 rot="12912930">
            <a:off x="2941855" y="1546594"/>
            <a:ext cx="978408" cy="371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>
            <a:off x="1447800" y="1828800"/>
            <a:ext cx="457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>
            <a:off x="7543800" y="1828800"/>
            <a:ext cx="457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>
            <a:off x="4419600" y="5105400"/>
            <a:ext cx="3810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низ 52"/>
          <p:cNvSpPr/>
          <p:nvPr/>
        </p:nvSpPr>
        <p:spPr>
          <a:xfrm rot="5400000">
            <a:off x="3021327" y="4370073"/>
            <a:ext cx="379381" cy="4784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право 53"/>
          <p:cNvSpPr/>
          <p:nvPr/>
        </p:nvSpPr>
        <p:spPr>
          <a:xfrm>
            <a:off x="5867400" y="44196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4600" y="2590800"/>
            <a:ext cx="4267200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Современные подходы  дошкольного образования к проблеме патриотического воспитания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457200" y="685800"/>
            <a:ext cx="3429000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С.А.Козлова</a:t>
            </a:r>
            <a:endParaRPr lang="ru-RU" sz="2800" dirty="0"/>
          </a:p>
        </p:txBody>
      </p:sp>
      <p:sp>
        <p:nvSpPr>
          <p:cNvPr id="4" name="Овал 3"/>
          <p:cNvSpPr/>
          <p:nvPr/>
        </p:nvSpPr>
        <p:spPr>
          <a:xfrm>
            <a:off x="5105400" y="685800"/>
            <a:ext cx="35814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Р.М. </a:t>
            </a:r>
            <a:r>
              <a:rPr lang="ru-RU" sz="2800" dirty="0" err="1" smtClean="0"/>
              <a:t>Чумичева</a:t>
            </a:r>
            <a:endParaRPr lang="ru-RU" sz="2800" dirty="0"/>
          </a:p>
        </p:txBody>
      </p:sp>
      <p:sp>
        <p:nvSpPr>
          <p:cNvPr id="5" name="Овал 4"/>
          <p:cNvSpPr/>
          <p:nvPr/>
        </p:nvSpPr>
        <p:spPr>
          <a:xfrm>
            <a:off x="533400" y="4114800"/>
            <a:ext cx="35052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О.Л.Ведмедь</a:t>
            </a:r>
            <a:endParaRPr lang="ru-RU" sz="2800" dirty="0"/>
          </a:p>
        </p:txBody>
      </p:sp>
      <p:sp>
        <p:nvSpPr>
          <p:cNvPr id="6" name="Овал 5"/>
          <p:cNvSpPr/>
          <p:nvPr/>
        </p:nvSpPr>
        <p:spPr>
          <a:xfrm>
            <a:off x="5181600" y="4114800"/>
            <a:ext cx="35052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Н.А.Платохина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3400" y="533400"/>
            <a:ext cx="7620000" cy="318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Казачество – часть народной культуры, в которой складывались особые, вековые, связующие нити: слова, предметы быта, элементы обрядности. В чем бы не высказывал себя народ – в песне, танце, быту, традициях, искусстве – всегда он придерживался казачьих заповедей: «Мир, красота, любовь и правда».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6670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</a:rPr>
              <a:t>БЛАГОДАРИМ ЗА ВНИМАНИЕ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68362"/>
          </a:xfrm>
        </p:spPr>
        <p:txBody>
          <a:bodyPr>
            <a:normAutofit fontScale="90000"/>
          </a:bodyPr>
          <a:lstStyle/>
          <a:p>
            <a:r>
              <a:rPr lang="ru-RU" sz="3400" b="1" dirty="0" smtClean="0">
                <a:solidFill>
                  <a:srgbClr val="00B050"/>
                </a:solidFill>
              </a:rPr>
              <a:t>Региональные программы патриотического воспитания детей дошкольного возраста</a:t>
            </a:r>
            <a:endParaRPr lang="ru-RU" sz="3400" b="1" dirty="0">
              <a:solidFill>
                <a:srgbClr val="00B05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53340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«</a:t>
            </a:r>
            <a:r>
              <a:rPr lang="ru-RU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Доноведение</a:t>
            </a: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«Приобщение детей к истокам русской народной культуры» </a:t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«Воспитывая маленького гражданина»</a:t>
            </a:r>
          </a:p>
          <a:p>
            <a:pPr algn="ctr"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«С чего начинается Родина?» </a:t>
            </a:r>
          </a:p>
          <a:p>
            <a:pPr algn="ctr"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«Художественная культура </a:t>
            </a:r>
          </a:p>
          <a:p>
            <a:pPr algn="ctr"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Дона в ДОУ»</a:t>
            </a:r>
          </a:p>
          <a:p>
            <a:pPr algn="ctr">
              <a:buNone/>
            </a:pP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«Наследие» </a:t>
            </a:r>
            <a:b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«Реализация регионального содержания образования в дошкольных образовательных учреждениях на основе традиций донского казачества»</a:t>
            </a:r>
            <a:endParaRPr lang="ru-RU" sz="2200" dirty="0"/>
          </a:p>
        </p:txBody>
      </p:sp>
      <p:pic>
        <p:nvPicPr>
          <p:cNvPr id="6" name="Содержимое 5" descr="C:\Users\днс\Desktop\фото курсовая\SDC18928.JPG"/>
          <p:cNvPicPr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4648200" y="2348706"/>
            <a:ext cx="4267200" cy="4052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6400800"/>
          </a:xfrm>
        </p:spPr>
        <p:txBody>
          <a:bodyPr>
            <a:noAutofit/>
          </a:bodyPr>
          <a:lstStyle/>
          <a:p>
            <a:pPr lvl="0"/>
            <a:r>
              <a:rPr lang="ru-RU" sz="1800" b="1" dirty="0">
                <a:solidFill>
                  <a:srgbClr val="FF0000"/>
                </a:solidFill>
              </a:rPr>
              <a:t>Объект исследования: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Профессиональная компетентность педагогов в области патриотического воспитания детей старшего дошкольного возраста в условиях казачьего ДОО</a:t>
            </a:r>
            <a:br>
              <a:rPr lang="ru-RU" sz="1800" dirty="0"/>
            </a:br>
            <a:r>
              <a:rPr lang="ru-RU" sz="1800" b="1" dirty="0">
                <a:solidFill>
                  <a:srgbClr val="FF0000"/>
                </a:solidFill>
              </a:rPr>
              <a:t>   Предмет исследования: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Управление  процессом  патриотического воспитания детей старшего дошкольного возраста  в казачьем ДОО.</a:t>
            </a:r>
            <a:br>
              <a:rPr lang="ru-RU" sz="1800" dirty="0"/>
            </a:br>
            <a:r>
              <a:rPr lang="ru-RU" sz="1800" b="1" dirty="0">
                <a:solidFill>
                  <a:srgbClr val="FF0000"/>
                </a:solidFill>
              </a:rPr>
              <a:t>             Гипотеза: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>
                <a:solidFill>
                  <a:srgbClr val="002060"/>
                </a:solidFill>
              </a:rPr>
              <a:t>Управление процессом патриотического воспитания детей старшего дошкольного возраста будет протекать успешно при соблюдении следующих педагогических условий, если: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- разработана </a:t>
            </a:r>
            <a:r>
              <a:rPr lang="ru-RU" sz="1800" dirty="0"/>
              <a:t>нормативно-правовая база ДОУ и созданы условия функционирования  в статусе казачьего детского сада;</a:t>
            </a:r>
            <a:br>
              <a:rPr lang="ru-RU" sz="1800" dirty="0"/>
            </a:br>
            <a:r>
              <a:rPr lang="ru-RU" sz="1800" dirty="0" smtClean="0"/>
              <a:t>- разработан  </a:t>
            </a:r>
            <a:r>
              <a:rPr lang="ru-RU" sz="1800" dirty="0"/>
              <a:t>и реализуется региональный компонент содержания дошкольного образования на основе культуры Донского казачества;</a:t>
            </a:r>
            <a:br>
              <a:rPr lang="ru-RU" sz="1800" dirty="0"/>
            </a:br>
            <a:r>
              <a:rPr lang="ru-RU" sz="1800" dirty="0" smtClean="0"/>
              <a:t>- создана </a:t>
            </a:r>
            <a:r>
              <a:rPr lang="ru-RU" sz="1800" dirty="0"/>
              <a:t>авторская программа патриотического воспитания детей старшего дошкольного возраста «Донской свой край люби и знай</a:t>
            </a:r>
            <a:r>
              <a:rPr lang="ru-RU" sz="1800" dirty="0" smtClean="0"/>
              <a:t>»</a:t>
            </a:r>
            <a:br>
              <a:rPr lang="ru-RU" sz="1800" dirty="0" smtClean="0"/>
            </a:b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b="1" dirty="0">
                <a:solidFill>
                  <a:srgbClr val="FF0000"/>
                </a:solidFill>
              </a:rPr>
              <a:t>Задачи исследования</a:t>
            </a:r>
            <a:r>
              <a:rPr lang="ru-RU" sz="1800" b="1" dirty="0" smtClean="0">
                <a:solidFill>
                  <a:srgbClr val="FF0000"/>
                </a:solidFill>
              </a:rPr>
              <a:t>: </a:t>
            </a: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dirty="0" smtClean="0"/>
              <a:t>1.Определить </a:t>
            </a:r>
            <a:r>
              <a:rPr lang="ru-RU" sz="1800" dirty="0"/>
              <a:t>теоретическую основу  проблемы патриотического воспитания детей дошкольного возраста в условиях казачьего ДОО.</a:t>
            </a:r>
            <a:br>
              <a:rPr lang="ru-RU" sz="1800" dirty="0"/>
            </a:br>
            <a:r>
              <a:rPr lang="ru-RU" sz="1800" dirty="0" smtClean="0"/>
              <a:t>2.Выявить </a:t>
            </a:r>
            <a:r>
              <a:rPr lang="ru-RU" sz="1800" dirty="0"/>
              <a:t>уровень профессиональной компетентности воспитателей по патриотическому воспитанию детей старшего дошкольного возраста. </a:t>
            </a:r>
            <a:br>
              <a:rPr lang="ru-RU" sz="1800" dirty="0"/>
            </a:br>
            <a:r>
              <a:rPr lang="ru-RU" sz="1800" dirty="0" smtClean="0"/>
              <a:t>3.Разработать </a:t>
            </a:r>
            <a:r>
              <a:rPr lang="ru-RU" sz="1800" dirty="0"/>
              <a:t>систему управления процессом патриотического воспитания детей старшего дошкольного возраста в казачьем ДОО.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581400" y="2667000"/>
            <a:ext cx="205740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Исследователи управления ДОУ 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914400" y="762000"/>
            <a:ext cx="31242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К.Ю.Белая</a:t>
            </a:r>
            <a:endParaRPr lang="ru-RU" sz="2800" dirty="0"/>
          </a:p>
        </p:txBody>
      </p:sp>
      <p:sp>
        <p:nvSpPr>
          <p:cNvPr id="7" name="Овал 6"/>
          <p:cNvSpPr/>
          <p:nvPr/>
        </p:nvSpPr>
        <p:spPr>
          <a:xfrm>
            <a:off x="5257800" y="762000"/>
            <a:ext cx="31242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Р.М.Литвинова</a:t>
            </a:r>
            <a:endParaRPr lang="ru-RU" sz="2400" dirty="0"/>
          </a:p>
        </p:txBody>
      </p:sp>
      <p:sp>
        <p:nvSpPr>
          <p:cNvPr id="8" name="Овал 7"/>
          <p:cNvSpPr/>
          <p:nvPr/>
        </p:nvSpPr>
        <p:spPr>
          <a:xfrm>
            <a:off x="228600" y="3124200"/>
            <a:ext cx="30480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В.Н.Казакова</a:t>
            </a:r>
            <a:endParaRPr lang="ru-RU" sz="2800" dirty="0"/>
          </a:p>
        </p:txBody>
      </p:sp>
      <p:sp>
        <p:nvSpPr>
          <p:cNvPr id="9" name="Овал 8"/>
          <p:cNvSpPr/>
          <p:nvPr/>
        </p:nvSpPr>
        <p:spPr>
          <a:xfrm>
            <a:off x="2971800" y="4648200"/>
            <a:ext cx="32766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/>
              <a:t>Р.М.Чумичева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0" name="Овал 9"/>
          <p:cNvSpPr/>
          <p:nvPr/>
        </p:nvSpPr>
        <p:spPr>
          <a:xfrm>
            <a:off x="5943600" y="3124200"/>
            <a:ext cx="2971800" cy="1752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Л.Г.Богуславец</a:t>
            </a:r>
            <a:endParaRPr lang="ru-RU" sz="2400" dirty="0"/>
          </a:p>
        </p:txBody>
      </p:sp>
      <p:cxnSp>
        <p:nvCxnSpPr>
          <p:cNvPr id="14" name="Прямая соединительная линия 13"/>
          <p:cNvCxnSpPr>
            <a:stCxn id="6" idx="5"/>
            <a:endCxn id="5" idx="0"/>
          </p:cNvCxnSpPr>
          <p:nvPr/>
        </p:nvCxnSpPr>
        <p:spPr>
          <a:xfrm rot="16200000" flipH="1">
            <a:off x="3891054" y="1947954"/>
            <a:ext cx="409062" cy="10290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7" idx="3"/>
            <a:endCxn id="5" idx="0"/>
          </p:cNvCxnSpPr>
          <p:nvPr/>
        </p:nvCxnSpPr>
        <p:spPr>
          <a:xfrm rot="5400000">
            <a:off x="4958184" y="1909855"/>
            <a:ext cx="409062" cy="11052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10" idx="1"/>
            <a:endCxn id="5" idx="3"/>
          </p:cNvCxnSpPr>
          <p:nvPr/>
        </p:nvCxnSpPr>
        <p:spPr>
          <a:xfrm rot="16200000" flipV="1">
            <a:off x="5994774" y="2996826"/>
            <a:ext cx="28062" cy="740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8" idx="7"/>
            <a:endCxn id="5" idx="1"/>
          </p:cNvCxnSpPr>
          <p:nvPr/>
        </p:nvCxnSpPr>
        <p:spPr>
          <a:xfrm rot="5400000" flipH="1" flipV="1">
            <a:off x="3191784" y="2991246"/>
            <a:ext cx="28062" cy="751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stCxn id="9" idx="0"/>
            <a:endCxn id="5" idx="2"/>
          </p:cNvCxnSpPr>
          <p:nvPr/>
        </p:nvCxnSpPr>
        <p:spPr>
          <a:xfrm rot="5400000" flipH="1" flipV="1">
            <a:off x="4305300" y="4343400"/>
            <a:ext cx="609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65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Управление в ДОУ – </a:t>
            </a:r>
            <a:r>
              <a:rPr lang="ru-RU" sz="3200" dirty="0" smtClean="0"/>
              <a:t>это особая деятельность ее субъектов, обеспечивающая </a:t>
            </a:r>
            <a:r>
              <a:rPr lang="ru-RU" sz="3200" dirty="0" err="1" smtClean="0"/>
              <a:t>интегрированность</a:t>
            </a:r>
            <a:r>
              <a:rPr lang="ru-RU" sz="3200" dirty="0" smtClean="0"/>
              <a:t> совместной деятельности детей, педагогов, родителей, обслуживающего персонала и направленная на достижение образовательных целей и целей развития образовательного учреждения.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Основные функции управления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 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Анализ педагогического процесса;</a:t>
            </a:r>
          </a:p>
          <a:p>
            <a:pPr lvl="0"/>
            <a:r>
              <a:rPr lang="ru-RU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Целеполагание</a:t>
            </a:r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(постановка целей) и планирование (принятие решений);</a:t>
            </a:r>
          </a:p>
          <a:p>
            <a:pPr lvl="0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Организация;</a:t>
            </a:r>
          </a:p>
          <a:p>
            <a:pPr lvl="0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Контроль;</a:t>
            </a:r>
          </a:p>
          <a:p>
            <a:pPr lvl="0"/>
            <a:r>
              <a:rPr lang="ru-RU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Коррекция.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514600" y="2057400"/>
            <a:ext cx="4191000" cy="228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Современные исследователи управления процессом патриотического воспитания детей дошкольного возраста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38200" y="762000"/>
            <a:ext cx="2362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С.А Козлова</a:t>
            </a:r>
            <a:endParaRPr lang="ru-RU" sz="2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019800" y="762000"/>
            <a:ext cx="24384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Платохина</a:t>
            </a:r>
            <a:r>
              <a:rPr lang="ru-RU" sz="2400" dirty="0" smtClean="0"/>
              <a:t> Н.А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38200" y="4495800"/>
            <a:ext cx="23622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Сундукова</a:t>
            </a:r>
            <a:r>
              <a:rPr lang="ru-RU" sz="2400" dirty="0" smtClean="0"/>
              <a:t> А.Х.</a:t>
            </a:r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67400" y="4419600"/>
            <a:ext cx="259080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/>
              <a:t>Чумичева</a:t>
            </a:r>
            <a:r>
              <a:rPr lang="ru-RU" sz="2400" dirty="0" smtClean="0"/>
              <a:t> Р.М.</a:t>
            </a:r>
            <a:endParaRPr lang="ru-RU" sz="2400" dirty="0"/>
          </a:p>
        </p:txBody>
      </p:sp>
      <p:cxnSp>
        <p:nvCxnSpPr>
          <p:cNvPr id="12" name="Прямая соединительная линия 11"/>
          <p:cNvCxnSpPr>
            <a:stCxn id="5" idx="2"/>
          </p:cNvCxnSpPr>
          <p:nvPr/>
        </p:nvCxnSpPr>
        <p:spPr>
          <a:xfrm rot="16200000" flipH="1">
            <a:off x="2419350" y="1581150"/>
            <a:ext cx="457200" cy="1257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>
            <a:stCxn id="6" idx="2"/>
            <a:endCxn id="4" idx="7"/>
          </p:cNvCxnSpPr>
          <p:nvPr/>
        </p:nvCxnSpPr>
        <p:spPr>
          <a:xfrm rot="5400000">
            <a:off x="6459933" y="1613109"/>
            <a:ext cx="410977" cy="11471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>
            <a:stCxn id="7" idx="0"/>
            <a:endCxn id="4" idx="3"/>
          </p:cNvCxnSpPr>
          <p:nvPr/>
        </p:nvCxnSpPr>
        <p:spPr>
          <a:xfrm rot="5400000" flipH="1" flipV="1">
            <a:off x="2330241" y="3697683"/>
            <a:ext cx="487177" cy="11090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8" idx="0"/>
            <a:endCxn id="4" idx="5"/>
          </p:cNvCxnSpPr>
          <p:nvPr/>
        </p:nvCxnSpPr>
        <p:spPr>
          <a:xfrm rot="16200000" flipV="1">
            <a:off x="6421833" y="3678633"/>
            <a:ext cx="410977" cy="1070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</TotalTime>
  <Words>1876</Words>
  <PresentationFormat>Экран (4:3)</PresentationFormat>
  <Paragraphs>187</Paragraphs>
  <Slides>31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     Патриотизм — одно из наиболее глубоких человеческих чувств,   закрепленных веками и тысячелетиями. Под ним понимается преданность и любовь к своему Отечеству, к своему народу, гордость за их прошлое и настоящее, готовность к их защите.</vt:lpstr>
      <vt:lpstr>Слайд 3</vt:lpstr>
      <vt:lpstr>Региональные программы патриотического воспитания детей дошкольного возраста</vt:lpstr>
      <vt:lpstr>Объект исследования: Профессиональная компетентность педагогов в области патриотического воспитания детей старшего дошкольного возраста в условиях казачьего ДОО    Предмет исследования: Управление  процессом  патриотического воспитания детей старшего дошкольного возраста  в казачьем ДОО.              Гипотеза: Управление процессом патриотического воспитания детей старшего дошкольного возраста будет протекать успешно при соблюдении следующих педагогических условий, если: - разработана нормативно-правовая база ДОУ и созданы условия функционирования  в статусе казачьего детского сада; - разработан  и реализуется региональный компонент содержания дошкольного образования на основе культуры Донского казачества; - создана авторская программа патриотического воспитания детей старшего дошкольного возраста «Донской свой край люби и знай»  Задачи исследования:  1.Определить теоретическую основу  проблемы патриотического воспитания детей дошкольного возраста в условиях казачьего ДОО. 2.Выявить уровень профессиональной компетентности воспитателей по патриотическому воспитанию детей старшего дошкольного возраста.  3.Разработать систему управления процессом патриотического воспитания детей старшего дошкольного возраста в казачьем ДОО.  </vt:lpstr>
      <vt:lpstr>Слайд 6</vt:lpstr>
      <vt:lpstr>Управление в ДОУ – это особая деятельность ее субъектов, обеспечивающая интегрированность совместной деятельности детей, педагогов, родителей, обслуживающего персонала и направленная на достижение образовательных целей и целей развития образовательного учреждения.</vt:lpstr>
      <vt:lpstr>Основные функции управления </vt:lpstr>
      <vt:lpstr>Слайд 9</vt:lpstr>
      <vt:lpstr>Слайд 10</vt:lpstr>
      <vt:lpstr>Региональный компонент дошкольного образования, определяя обязательный минимум содержания программы, реализуемой в ДОУ, выдвигает ряд требований к социально-личностному развитию его воспитанников.   К числу этих требований относятся:</vt:lpstr>
      <vt:lpstr>Констатирующий этап эксперимента</vt:lpstr>
      <vt:lpstr>Организация исследования:</vt:lpstr>
      <vt:lpstr>Слайд 14</vt:lpstr>
      <vt:lpstr>Формирующий этап эксперимента</vt:lpstr>
      <vt:lpstr>Система работы по патриотическому воспитанию детей старшего дошкольного возраста в ДОО</vt:lpstr>
      <vt:lpstr>Компоненты патриотического воспитания в казачьем ДОО</vt:lpstr>
      <vt:lpstr>Содержательный (представления ребенка об окружающем мире Донского края). </vt:lpstr>
      <vt:lpstr>Эмоционально-побудительный (эмоционально-положительные чувства ребенка к Донскому краю) </vt:lpstr>
      <vt:lpstr>Деятельностный (отражение отношения к миру Донского края, традициям казачества в деятельности)</vt:lpstr>
      <vt:lpstr>План интегрированной деятельности специалистов</vt:lpstr>
      <vt:lpstr> Воспитатель группы</vt:lpstr>
      <vt:lpstr>Музыкальный руководитель</vt:lpstr>
      <vt:lpstr>Руководитель фольклорного кружка «Казачата»</vt:lpstr>
      <vt:lpstr>Руководитель экологического кружка «Родничок»</vt:lpstr>
      <vt:lpstr>Руководитель изо.студии  «Донские просторы»</vt:lpstr>
      <vt:lpstr>Руководитель театральной студии «Нахаленок»</vt:lpstr>
      <vt:lpstr>Итоговый (контрольный) эксперимент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днс</dc:creator>
  <cp:lastModifiedBy>днс</cp:lastModifiedBy>
  <cp:revision>99</cp:revision>
  <dcterms:created xsi:type="dcterms:W3CDTF">2014-03-30T08:21:59Z</dcterms:created>
  <dcterms:modified xsi:type="dcterms:W3CDTF">2014-04-02T11:05:42Z</dcterms:modified>
</cp:coreProperties>
</file>