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8" r:id="rId8"/>
    <p:sldId id="279" r:id="rId9"/>
    <p:sldId id="262" r:id="rId10"/>
    <p:sldId id="272" r:id="rId11"/>
    <p:sldId id="273" r:id="rId12"/>
    <p:sldId id="274" r:id="rId13"/>
    <p:sldId id="275" r:id="rId14"/>
    <p:sldId id="282" r:id="rId15"/>
    <p:sldId id="263" r:id="rId16"/>
    <p:sldId id="280" r:id="rId17"/>
    <p:sldId id="281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6" r:id="rId27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7574" autoAdjust="0"/>
    <p:restoredTop sz="94660"/>
  </p:normalViewPr>
  <p:slideViewPr>
    <p:cSldViewPr>
      <p:cViewPr varScale="1">
        <p:scale>
          <a:sx n="68" d="100"/>
          <a:sy n="68" d="100"/>
        </p:scale>
        <p:origin x="-13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1/5/2015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1/5/2015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1/5/2015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1/5/2015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1/5/2015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1/5/2015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1/5/2015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1/5/2015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1/5/2015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1/5/2015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1/5/2015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1/5/2015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C:\Users\Дима\Desktop\фото\SDC10146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386137" y="2514600"/>
            <a:ext cx="2709863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2514600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/>
              <a:t>Портфолио</a:t>
            </a:r>
            <a:r>
              <a:rPr lang="ru-RU" dirty="0" smtClean="0"/>
              <a:t> воспитателя</a:t>
            </a:r>
            <a:br>
              <a:rPr lang="ru-RU" dirty="0" smtClean="0"/>
            </a:br>
            <a:r>
              <a:rPr lang="ru-RU" dirty="0" smtClean="0"/>
              <a:t>Кирилловой Ирины Валентиновны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днс\Desktop\последние фото\Фото02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57200"/>
            <a:ext cx="4267200" cy="6172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699" name="Picture 3" descr="C:\Users\днс\Desktop\последние фото\Фото02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457200"/>
            <a:ext cx="3962400" cy="6172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днс\Desktop\последние фото\Фото02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457200"/>
            <a:ext cx="4038600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23" name="Picture 3" descr="C:\Users\днс\Desktop\последние фото\Фото02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57200"/>
            <a:ext cx="4343400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днс\Desktop\последние фото\Фото02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"/>
            <a:ext cx="4114800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747" name="Picture 3" descr="C:\Users\днс\Desktop\последние фото\Фото02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28600"/>
            <a:ext cx="3886200" cy="6324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днс\Desktop\последние фото\Фото02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1" y="152400"/>
            <a:ext cx="5638799" cy="31619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771" name="Picture 3" descr="C:\Users\днс\Desktop\последние фото\Фото02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7742" y="3429000"/>
            <a:ext cx="5907658" cy="33819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нс\Desktop\разное 2014\мобильный телефон (фото)\Фото008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14300"/>
            <a:ext cx="8991600" cy="6743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0" y="304800"/>
            <a:ext cx="9144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Постоянно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принимаю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активное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участие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жизни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ДОУ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своей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работе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стараюсь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использовать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как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собственные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разработки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так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лучшие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работы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других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педагогов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Обмениваюсь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опытом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среди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педагогов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других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детских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образовательных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учреждений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2" name="Picture 2" descr="C:\Users\днс\Desktop\Учитель года фото Кириллова\DSC032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2895600"/>
            <a:ext cx="6934200" cy="373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днс\Desktop\Всё про детский сад\101MSDCF\DSC012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932" y="857250"/>
            <a:ext cx="8568267" cy="5162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днс\Desktop\Всё про детский сад\101MSDCF\DSC006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857250"/>
            <a:ext cx="86106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 rot="10800000" flipV="1">
            <a:off x="457200" y="110516"/>
            <a:ext cx="8229600" cy="670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E36C0A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Работала над темами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E36C0A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самообразования: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E36C0A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E36C0A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2007г. - 2009г.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E36C0A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E36C0A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Формирование представлений младших дошкольников о родном крае посредством приобщения к культуре Донского казачества</a:t>
            </a:r>
            <a:r>
              <a:rPr lang="ru-RU" sz="2000" b="1" dirty="0" smtClean="0">
                <a:solidFill>
                  <a:srgbClr val="E36C0A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E36C0A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E36C0A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2010г - 2011г.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1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E36C0A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«Изостудия как пространство развития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E36C0A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креативности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E36C0A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дошкольников в художественной деятельности (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E36C0A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бисероплетение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E36C0A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)»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E36C0A"/>
              </a:solidFill>
              <a:latin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cs typeface="Times New Roman" pitchFamily="18" charset="0"/>
              </a:rPr>
              <a:t>2012г. – 2014г.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/>
              <a:t> </a:t>
            </a:r>
            <a:r>
              <a:rPr lang="ru-RU" sz="2000" b="1" dirty="0" smtClean="0">
                <a:solidFill>
                  <a:srgbClr val="00B050"/>
                </a:solidFill>
              </a:rPr>
              <a:t>«Управление процессом патриотического воспитания  детей старшего дошкольного возраста в казачьем ДОО»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E36C0A"/>
              </a:solidFill>
              <a:effectLst/>
              <a:latin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E36C0A"/>
              </a:solidFill>
              <a:effectLst/>
              <a:latin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E36C0A"/>
              </a:solidFill>
              <a:effectLst/>
              <a:latin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533400" y="228600"/>
            <a:ext cx="83058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сентября 2009 года стала руководителем изостудии "Озорной карандаш".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2010 году на базе изостудии был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организован кружок по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бисероплетению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"Волшебные нити".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днс\Desktop\фотик\DCIM\101MSDCF\DSC003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752600"/>
            <a:ext cx="6705600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124200" y="304800"/>
            <a:ext cx="6019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Кириллова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Ирина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Валентиновна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04800"/>
            <a:ext cx="19812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1143000"/>
            <a:ext cx="9144000" cy="523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                                          11.11.1970 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года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рождения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 dirty="0" smtClean="0">
              <a:ln>
                <a:noFill/>
              </a:ln>
              <a:solidFill>
                <a:srgbClr val="365F91"/>
              </a:solidFill>
              <a:effectLst/>
              <a:latin typeface="Gabriola" pitchFamily="82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Имею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высшее педагогическое образование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2600" b="1" dirty="0" smtClean="0">
                <a:solidFill>
                  <a:srgbClr val="365F91"/>
                </a:solidFill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в</a:t>
            </a:r>
            <a:r>
              <a:rPr lang="ru-RU" sz="2600" b="1" dirty="0" smtClean="0">
                <a:solidFill>
                  <a:srgbClr val="365F91"/>
                </a:solidFill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2009 </a:t>
            </a:r>
            <a:r>
              <a:rPr lang="ru-RU" sz="2600" b="1" dirty="0" smtClean="0">
                <a:solidFill>
                  <a:srgbClr val="365F91"/>
                </a:solidFill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году</a:t>
            </a:r>
            <a:r>
              <a:rPr lang="ru-RU" sz="2600" b="1" dirty="0" smtClean="0">
                <a:solidFill>
                  <a:srgbClr val="365F91"/>
                </a:solidFill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окончила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Донской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педагогический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колледж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по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специальности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2600" b="1" i="0" u="none" strike="noStrike" cap="none" normalizeH="0" dirty="0" smtClean="0">
                <a:ln>
                  <a:noFill/>
                </a:ln>
                <a:solidFill>
                  <a:srgbClr val="365F9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Дошкольное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образование</a:t>
            </a:r>
            <a:r>
              <a:rPr lang="ru-RU" sz="2600" b="1" dirty="0" smtClean="0">
                <a:solidFill>
                  <a:srgbClr val="365F91"/>
                </a:solidFill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.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Решением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Государственной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аттестационной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комиссии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от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25 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апреля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2009 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года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присвоена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квалификация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Воспитатель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детей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дошкольного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возраста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руководитель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изобразительной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деятельности</a:t>
            </a:r>
            <a:r>
              <a:rPr lang="ru-RU" sz="2600" b="1" dirty="0" smtClean="0">
                <a:solidFill>
                  <a:srgbClr val="365F91"/>
                </a:solidFill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». В </a:t>
            </a:r>
            <a:r>
              <a:rPr lang="ru-RU" sz="2600" b="1" dirty="0" smtClean="0">
                <a:solidFill>
                  <a:srgbClr val="365F91"/>
                </a:solidFill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2014 </a:t>
            </a:r>
            <a:r>
              <a:rPr lang="ru-RU" sz="2800" b="1" dirty="0" smtClean="0">
                <a:solidFill>
                  <a:srgbClr val="365F91"/>
                </a:solidFill>
                <a:latin typeface="Gabriola" pitchFamily="82" charset="0"/>
                <a:ea typeface="Times New Roman" pitchFamily="18" charset="0"/>
                <a:cs typeface="Vani" pitchFamily="34" charset="0"/>
              </a:rPr>
              <a:t>г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Gabriola" pitchFamily="82" charset="0"/>
                <a:ea typeface="Times New Roman" pitchFamily="18" charset="0"/>
                <a:cs typeface="Vani" pitchFamily="34" charset="0"/>
              </a:rPr>
              <a:t>оду окончила Федеральное государственное автономное образовательное учреждение высшего профессионального образования «Южный федеральный университет»  г. Ростова -на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rgbClr val="365F91"/>
                </a:solidFill>
                <a:effectLst/>
                <a:latin typeface="Gabriola" pitchFamily="82" charset="0"/>
                <a:ea typeface="Times New Roman" pitchFamily="18" charset="0"/>
                <a:cs typeface="Vani" pitchFamily="34" charset="0"/>
              </a:rPr>
              <a:t> -Дону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Gabriola" pitchFamily="82" charset="0"/>
                <a:ea typeface="Times New Roman" pitchFamily="18" charset="0"/>
                <a:cs typeface="Vani" pitchFamily="34" charset="0"/>
              </a:rPr>
              <a:t> .</a:t>
            </a:r>
            <a:r>
              <a:rPr lang="ru-RU" sz="2800" b="1" dirty="0" smtClean="0">
                <a:solidFill>
                  <a:srgbClr val="365F91"/>
                </a:solidFill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 Решением</a:t>
            </a:r>
            <a:r>
              <a:rPr lang="ru-RU" sz="2800" b="1" dirty="0" smtClean="0">
                <a:solidFill>
                  <a:srgbClr val="365F91"/>
                </a:solidFill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365F91"/>
                </a:solidFill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Государственной</a:t>
            </a:r>
            <a:r>
              <a:rPr lang="ru-RU" sz="2800" b="1" dirty="0" smtClean="0">
                <a:solidFill>
                  <a:srgbClr val="365F91"/>
                </a:solidFill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365F91"/>
                </a:solidFill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экзаменационной</a:t>
            </a:r>
            <a:r>
              <a:rPr lang="ru-RU" sz="2800" b="1" dirty="0" smtClean="0">
                <a:solidFill>
                  <a:srgbClr val="365F91"/>
                </a:solidFill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365F91"/>
                </a:solidFill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комиссии</a:t>
            </a:r>
            <a:r>
              <a:rPr lang="ru-RU" sz="2800" b="1" dirty="0" smtClean="0">
                <a:solidFill>
                  <a:srgbClr val="365F91"/>
                </a:solidFill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365F91"/>
                </a:solidFill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от </a:t>
            </a:r>
            <a:r>
              <a:rPr lang="ru-RU" sz="4000" b="1" dirty="0" smtClean="0">
                <a:solidFill>
                  <a:srgbClr val="365F91"/>
                </a:solidFill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10</a:t>
            </a:r>
            <a:r>
              <a:rPr lang="ru-RU" sz="2800" b="1" dirty="0" smtClean="0">
                <a:solidFill>
                  <a:srgbClr val="365F91"/>
                </a:solidFill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 июня </a:t>
            </a:r>
            <a:r>
              <a:rPr lang="ru-RU" sz="2400" b="1" dirty="0" smtClean="0">
                <a:solidFill>
                  <a:srgbClr val="365F91"/>
                </a:solidFill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2014</a:t>
            </a:r>
            <a:r>
              <a:rPr lang="ru-RU" sz="4000" b="1" dirty="0" smtClean="0">
                <a:solidFill>
                  <a:srgbClr val="365F91"/>
                </a:solidFill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365F91"/>
                </a:solidFill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года присвоена квалификация «Преподаватель дошкольной педагогики и психологии».</a:t>
            </a:r>
            <a:r>
              <a:rPr lang="ru-RU" sz="2800" b="1" dirty="0" smtClean="0">
                <a:solidFill>
                  <a:srgbClr val="365F91"/>
                </a:solidFill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533400" y="152400"/>
            <a:ext cx="82296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работе с родителями использую как традиционные формы работы: беседы, лекции, консультации,  так и нетрадиционные: анкетирование, занятия, музыкальные и спортивные праздники с участием родителей, конкурсы семейных рисунков, театрализованные развлечения с родителями.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J:\Ирина\Фото\Садик\23 февраля\SDC11305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2362200"/>
            <a:ext cx="66294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Ирина\Фото\Садик\23 февраля\SDC1130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457201"/>
            <a:ext cx="7619999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Ирина\Фото\Садик\8 марта\SDC1143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533400"/>
            <a:ext cx="75438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Ирина\Фото\Садик\8 марта\SDC11403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609600"/>
            <a:ext cx="7696199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C:\Users\днс\Desktop\фото осень 2014\DSC045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857250"/>
            <a:ext cx="8382000" cy="5238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днс\Desktop\Всё про детский сад\101MSDCF\DSC025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857250"/>
            <a:ext cx="86868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днс\Desktop\последние фото\Фото02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4114800" cy="6248400"/>
          </a:xfrm>
          <a:prstGeom prst="rect">
            <a:avLst/>
          </a:prstGeom>
          <a:noFill/>
        </p:spPr>
      </p:pic>
      <p:pic>
        <p:nvPicPr>
          <p:cNvPr id="33795" name="Picture 3" descr="C:\Users\днс\Desktop\последние фото\Фото02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04800"/>
            <a:ext cx="4038600" cy="624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" y="457200"/>
            <a:ext cx="8229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365F91"/>
                </a:solidFill>
                <a:latin typeface="Gabriola" pitchFamily="82" charset="0"/>
                <a:ea typeface="Times New Roman" pitchFamily="18" charset="0"/>
                <a:cs typeface="Vani" pitchFamily="34" charset="0"/>
              </a:rPr>
              <a:t>Работаю</a:t>
            </a:r>
            <a:r>
              <a:rPr lang="ru-RU" sz="2800" b="1" dirty="0" smtClean="0">
                <a:solidFill>
                  <a:srgbClr val="365F91"/>
                </a:solidFill>
                <a:latin typeface="Algerian" pitchFamily="82" charset="0"/>
                <a:ea typeface="Times New Roman" pitchFamily="18" charset="0"/>
                <a:cs typeface="Vani" pitchFamily="34" charset="0"/>
              </a:rPr>
              <a:t> </a:t>
            </a:r>
            <a:r>
              <a:rPr lang="ru-RU" sz="2800" b="1" dirty="0" smtClean="0">
                <a:solidFill>
                  <a:srgbClr val="365F91"/>
                </a:solidFill>
                <a:latin typeface="Gabriola" pitchFamily="82" charset="0"/>
                <a:ea typeface="Times New Roman" pitchFamily="18" charset="0"/>
                <a:cs typeface="Vani" pitchFamily="34" charset="0"/>
              </a:rPr>
              <a:t>воспитателем</a:t>
            </a:r>
            <a:r>
              <a:rPr lang="ru-RU" sz="2800" b="1" dirty="0" smtClean="0">
                <a:solidFill>
                  <a:srgbClr val="365F91"/>
                </a:solidFill>
                <a:latin typeface="Algerian" pitchFamily="82" charset="0"/>
                <a:ea typeface="Times New Roman" pitchFamily="18" charset="0"/>
                <a:cs typeface="Vani" pitchFamily="34" charset="0"/>
              </a:rPr>
              <a:t> </a:t>
            </a:r>
            <a:r>
              <a:rPr lang="ru-RU" sz="2800" b="1" dirty="0" smtClean="0">
                <a:solidFill>
                  <a:srgbClr val="365F91"/>
                </a:solidFill>
                <a:latin typeface="Gabriola" pitchFamily="82" charset="0"/>
                <a:ea typeface="Times New Roman" pitchFamily="18" charset="0"/>
                <a:cs typeface="Vani" pitchFamily="34" charset="0"/>
              </a:rPr>
              <a:t>в</a:t>
            </a:r>
            <a:r>
              <a:rPr lang="ru-RU" sz="2800" b="1" dirty="0" smtClean="0">
                <a:solidFill>
                  <a:srgbClr val="365F91"/>
                </a:solidFill>
                <a:latin typeface="Algerian" pitchFamily="82" charset="0"/>
                <a:ea typeface="Times New Roman" pitchFamily="18" charset="0"/>
                <a:cs typeface="Vani" pitchFamily="34" charset="0"/>
              </a:rPr>
              <a:t> </a:t>
            </a:r>
            <a:r>
              <a:rPr lang="ru-RU" sz="2800" b="1" dirty="0" smtClean="0">
                <a:solidFill>
                  <a:srgbClr val="365F91"/>
                </a:solidFill>
                <a:latin typeface="Gabriola" pitchFamily="82" charset="0"/>
                <a:ea typeface="Times New Roman" pitchFamily="18" charset="0"/>
                <a:cs typeface="Vani" pitchFamily="34" charset="0"/>
              </a:rPr>
              <a:t>Муниципальном</a:t>
            </a:r>
            <a:r>
              <a:rPr lang="ru-RU" sz="2800" b="1" dirty="0" smtClean="0">
                <a:solidFill>
                  <a:srgbClr val="365F91"/>
                </a:solidFill>
                <a:latin typeface="Algerian" pitchFamily="82" charset="0"/>
                <a:ea typeface="Times New Roman" pitchFamily="18" charset="0"/>
                <a:cs typeface="Vani" pitchFamily="34" charset="0"/>
              </a:rPr>
              <a:t> </a:t>
            </a:r>
            <a:r>
              <a:rPr lang="ru-RU" sz="2800" b="1" dirty="0" smtClean="0">
                <a:solidFill>
                  <a:srgbClr val="365F91"/>
                </a:solidFill>
                <a:latin typeface="Gabriola" pitchFamily="82" charset="0"/>
                <a:ea typeface="Times New Roman" pitchFamily="18" charset="0"/>
                <a:cs typeface="Vani" pitchFamily="34" charset="0"/>
              </a:rPr>
              <a:t>бюджетном</a:t>
            </a:r>
            <a:r>
              <a:rPr lang="ru-RU" sz="2800" b="1" dirty="0" smtClean="0">
                <a:solidFill>
                  <a:srgbClr val="365F91"/>
                </a:solidFill>
                <a:latin typeface="Algerian" pitchFamily="82" charset="0"/>
                <a:ea typeface="Times New Roman" pitchFamily="18" charset="0"/>
                <a:cs typeface="Vani" pitchFamily="34" charset="0"/>
              </a:rPr>
              <a:t> </a:t>
            </a:r>
            <a:r>
              <a:rPr lang="ru-RU" sz="2800" b="1" dirty="0" smtClean="0">
                <a:solidFill>
                  <a:srgbClr val="365F91"/>
                </a:solidFill>
                <a:latin typeface="Gabriola" pitchFamily="82" charset="0"/>
                <a:ea typeface="Times New Roman" pitchFamily="18" charset="0"/>
                <a:cs typeface="Vani" pitchFamily="34" charset="0"/>
              </a:rPr>
              <a:t>образовательном</a:t>
            </a:r>
            <a:r>
              <a:rPr lang="ru-RU" sz="2800" b="1" dirty="0" smtClean="0">
                <a:solidFill>
                  <a:srgbClr val="365F91"/>
                </a:solidFill>
                <a:latin typeface="Algerian" pitchFamily="82" charset="0"/>
                <a:ea typeface="Times New Roman" pitchFamily="18" charset="0"/>
                <a:cs typeface="Vani" pitchFamily="34" charset="0"/>
              </a:rPr>
              <a:t> </a:t>
            </a:r>
            <a:r>
              <a:rPr lang="ru-RU" sz="2800" b="1" dirty="0" smtClean="0">
                <a:solidFill>
                  <a:srgbClr val="365F91"/>
                </a:solidFill>
                <a:latin typeface="Gabriola" pitchFamily="82" charset="0"/>
                <a:ea typeface="Times New Roman" pitchFamily="18" charset="0"/>
                <a:cs typeface="Vani" pitchFamily="34" charset="0"/>
              </a:rPr>
              <a:t>учреждении</a:t>
            </a:r>
            <a:r>
              <a:rPr lang="ru-RU" sz="2800" b="1" dirty="0" smtClean="0">
                <a:solidFill>
                  <a:srgbClr val="365F91"/>
                </a:solidFill>
                <a:latin typeface="Algerian" pitchFamily="82" charset="0"/>
                <a:ea typeface="Times New Roman" pitchFamily="18" charset="0"/>
                <a:cs typeface="Vani" pitchFamily="34" charset="0"/>
              </a:rPr>
              <a:t> </a:t>
            </a:r>
            <a:r>
              <a:rPr lang="ru-RU" sz="2800" b="1" dirty="0" smtClean="0">
                <a:solidFill>
                  <a:srgbClr val="365F91"/>
                </a:solidFill>
                <a:latin typeface="Gabriola" pitchFamily="82" charset="0"/>
                <a:ea typeface="Times New Roman" pitchFamily="18" charset="0"/>
                <a:cs typeface="Andalus" pitchFamily="18" charset="-78"/>
              </a:rPr>
              <a:t>Д</a:t>
            </a:r>
            <a:r>
              <a:rPr lang="ru-RU" sz="2800" b="1" dirty="0" smtClean="0">
                <a:solidFill>
                  <a:srgbClr val="365F91"/>
                </a:solidFill>
                <a:latin typeface="Andalus" pitchFamily="18" charset="-78"/>
                <a:ea typeface="Times New Roman" pitchFamily="18" charset="0"/>
                <a:cs typeface="Andalus" pitchFamily="18" charset="-78"/>
              </a:rPr>
              <a:t>/</a:t>
            </a:r>
            <a:r>
              <a:rPr lang="ru-RU" sz="2800" b="1" dirty="0" smtClean="0">
                <a:solidFill>
                  <a:srgbClr val="365F91"/>
                </a:solidFill>
                <a:latin typeface="Gabriola" pitchFamily="82" charset="0"/>
                <a:ea typeface="Times New Roman" pitchFamily="18" charset="0"/>
                <a:cs typeface="Andalus" pitchFamily="18" charset="-78"/>
              </a:rPr>
              <a:t>С</a:t>
            </a:r>
            <a:r>
              <a:rPr lang="ru-RU" sz="2800" b="1" dirty="0" smtClean="0">
                <a:solidFill>
                  <a:srgbClr val="365F91"/>
                </a:solidFill>
                <a:latin typeface="Algerian" pitchFamily="82" charset="0"/>
                <a:ea typeface="Times New Roman" pitchFamily="18" charset="0"/>
                <a:cs typeface="Vani" pitchFamily="34" charset="0"/>
              </a:rPr>
              <a:t> </a:t>
            </a:r>
            <a:r>
              <a:rPr lang="ru-RU" sz="2800" b="1" dirty="0" smtClean="0">
                <a:solidFill>
                  <a:srgbClr val="365F91"/>
                </a:solidFill>
                <a:latin typeface="Gabriola" pitchFamily="82" charset="0"/>
                <a:ea typeface="Times New Roman" pitchFamily="18" charset="0"/>
                <a:cs typeface="Vani" pitchFamily="34" charset="0"/>
              </a:rPr>
              <a:t>№</a:t>
            </a:r>
            <a:r>
              <a:rPr lang="ru-RU" sz="2800" b="1" dirty="0" smtClean="0">
                <a:solidFill>
                  <a:srgbClr val="365F91"/>
                </a:solidFill>
                <a:latin typeface="Algerian" pitchFamily="82" charset="0"/>
                <a:ea typeface="Times New Roman" pitchFamily="18" charset="0"/>
                <a:cs typeface="Vani" pitchFamily="34" charset="0"/>
              </a:rPr>
              <a:t>16 "</a:t>
            </a:r>
            <a:r>
              <a:rPr lang="ru-RU" sz="2800" b="1" dirty="0" err="1" smtClean="0">
                <a:solidFill>
                  <a:srgbClr val="365F91"/>
                </a:solidFill>
                <a:latin typeface="Gabriola" pitchFamily="82" charset="0"/>
                <a:ea typeface="Times New Roman" pitchFamily="18" charset="0"/>
                <a:cs typeface="Vani" pitchFamily="34" charset="0"/>
              </a:rPr>
              <a:t>Дюймовочка</a:t>
            </a:r>
            <a:r>
              <a:rPr lang="ru-RU" sz="2800" b="1" dirty="0" smtClean="0">
                <a:solidFill>
                  <a:srgbClr val="365F91"/>
                </a:solidFill>
                <a:latin typeface="Algerian" pitchFamily="82" charset="0"/>
                <a:ea typeface="Times New Roman" pitchFamily="18" charset="0"/>
                <a:cs typeface="Vani" pitchFamily="34" charset="0"/>
              </a:rPr>
              <a:t>" 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365F91"/>
                </a:solidFill>
                <a:latin typeface="Gabriola" pitchFamily="82" charset="0"/>
                <a:ea typeface="Times New Roman" pitchFamily="18" charset="0"/>
                <a:cs typeface="Vani" pitchFamily="34" charset="0"/>
              </a:rPr>
              <a:t>ст</a:t>
            </a:r>
            <a:r>
              <a:rPr lang="ru-RU" sz="2800" b="1" dirty="0" smtClean="0">
                <a:solidFill>
                  <a:srgbClr val="365F91"/>
                </a:solidFill>
                <a:latin typeface="Algerian" pitchFamily="82" charset="0"/>
                <a:ea typeface="Times New Roman" pitchFamily="18" charset="0"/>
                <a:cs typeface="Vani" pitchFamily="34" charset="0"/>
              </a:rPr>
              <a:t>. </a:t>
            </a:r>
            <a:r>
              <a:rPr lang="ru-RU" sz="2800" b="1" dirty="0" err="1" smtClean="0">
                <a:solidFill>
                  <a:srgbClr val="365F91"/>
                </a:solidFill>
                <a:latin typeface="Gabriola" pitchFamily="82" charset="0"/>
                <a:ea typeface="Times New Roman" pitchFamily="18" charset="0"/>
                <a:cs typeface="Vani" pitchFamily="34" charset="0"/>
              </a:rPr>
              <a:t>Мишкинской</a:t>
            </a:r>
            <a:r>
              <a:rPr lang="ru-RU" sz="2800" b="1" dirty="0" smtClean="0">
                <a:solidFill>
                  <a:srgbClr val="365F91"/>
                </a:solidFill>
                <a:latin typeface="Gabriola" pitchFamily="82" charset="0"/>
                <a:ea typeface="Times New Roman" pitchFamily="18" charset="0"/>
                <a:cs typeface="Vani" pitchFamily="34" charset="0"/>
              </a:rPr>
              <a:t>     </a:t>
            </a:r>
            <a:r>
              <a:rPr lang="ru-RU" sz="2800" b="1" dirty="0" err="1" smtClean="0">
                <a:solidFill>
                  <a:srgbClr val="365F91"/>
                </a:solidFill>
                <a:latin typeface="Gabriola" pitchFamily="82" charset="0"/>
                <a:ea typeface="Times New Roman" pitchFamily="18" charset="0"/>
                <a:cs typeface="Vani" pitchFamily="34" charset="0"/>
              </a:rPr>
              <a:t>Аксайского</a:t>
            </a:r>
            <a:r>
              <a:rPr lang="ru-RU" sz="2800" b="1" dirty="0" smtClean="0">
                <a:solidFill>
                  <a:srgbClr val="365F91"/>
                </a:solidFill>
                <a:latin typeface="Algerian" pitchFamily="82" charset="0"/>
                <a:ea typeface="Times New Roman" pitchFamily="18" charset="0"/>
                <a:cs typeface="Vani" pitchFamily="34" charset="0"/>
              </a:rPr>
              <a:t> </a:t>
            </a:r>
            <a:r>
              <a:rPr lang="ru-RU" sz="2800" b="1" dirty="0" smtClean="0">
                <a:solidFill>
                  <a:srgbClr val="365F91"/>
                </a:solidFill>
                <a:latin typeface="Gabriola" pitchFamily="82" charset="0"/>
                <a:ea typeface="Times New Roman" pitchFamily="18" charset="0"/>
                <a:cs typeface="Vani" pitchFamily="34" charset="0"/>
              </a:rPr>
              <a:t>района</a:t>
            </a:r>
            <a:r>
              <a:rPr lang="ru-RU" sz="2800" b="1" dirty="0" smtClean="0">
                <a:solidFill>
                  <a:srgbClr val="365F91"/>
                </a:solidFill>
                <a:latin typeface="Algerian" pitchFamily="82" charset="0"/>
                <a:ea typeface="Times New Roman" pitchFamily="18" charset="0"/>
                <a:cs typeface="Vani" pitchFamily="34" charset="0"/>
              </a:rPr>
              <a:t> </a:t>
            </a:r>
            <a:r>
              <a:rPr lang="ru-RU" sz="2800" b="1" dirty="0" smtClean="0">
                <a:solidFill>
                  <a:srgbClr val="365F91"/>
                </a:solidFill>
                <a:latin typeface="Calibri" pitchFamily="34" charset="0"/>
                <a:ea typeface="Times New Roman" pitchFamily="18" charset="0"/>
                <a:cs typeface="Vani" pitchFamily="34" charset="0"/>
              </a:rPr>
              <a:t>   </a:t>
            </a:r>
            <a:r>
              <a:rPr lang="ru-RU" sz="2800" b="1" dirty="0" smtClean="0">
                <a:solidFill>
                  <a:srgbClr val="365F91"/>
                </a:solidFill>
                <a:latin typeface="Gabriola" pitchFamily="82" charset="0"/>
                <a:ea typeface="Times New Roman" pitchFamily="18" charset="0"/>
                <a:cs typeface="Vani" pitchFamily="34" charset="0"/>
              </a:rPr>
              <a:t>Ростовской</a:t>
            </a:r>
            <a:r>
              <a:rPr lang="ru-RU" sz="2800" b="1" dirty="0" smtClean="0">
                <a:solidFill>
                  <a:srgbClr val="365F91"/>
                </a:solidFill>
                <a:latin typeface="Algerian" pitchFamily="82" charset="0"/>
                <a:ea typeface="Times New Roman" pitchFamily="18" charset="0"/>
                <a:cs typeface="Vani" pitchFamily="34" charset="0"/>
              </a:rPr>
              <a:t> </a:t>
            </a:r>
            <a:r>
              <a:rPr lang="ru-RU" sz="2800" b="1" dirty="0" smtClean="0">
                <a:solidFill>
                  <a:srgbClr val="365F91"/>
                </a:solidFill>
                <a:latin typeface="Gabriola" pitchFamily="82" charset="0"/>
                <a:ea typeface="Times New Roman" pitchFamily="18" charset="0"/>
                <a:cs typeface="Vani" pitchFamily="34" charset="0"/>
              </a:rPr>
              <a:t>области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J:\Ирина\Фото\Садик\фото\SDC10330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1" y="1981200"/>
            <a:ext cx="7467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381000"/>
            <a:ext cx="9144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Calibri" pitchFamily="34" charset="0"/>
                <a:ea typeface="Times New Roman" pitchFamily="18" charset="0"/>
                <a:cs typeface="Vani" pitchFamily="34" charset="0"/>
              </a:rPr>
              <a:t>В данном учреждении работаю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Calibri" pitchFamily="34" charset="0"/>
                <a:ea typeface="Times New Roman" pitchFamily="18" charset="0"/>
                <a:cs typeface="Vani" pitchFamily="34" charset="0"/>
              </a:rPr>
              <a:t>с 01.04.2000 года.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Calibri" pitchFamily="34" charset="0"/>
                <a:ea typeface="Times New Roman" pitchFamily="18" charset="0"/>
                <a:cs typeface="Vani" pitchFamily="34" charset="0"/>
              </a:rPr>
              <a:t> В должности воспитателя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Calibri" pitchFamily="34" charset="0"/>
                <a:ea typeface="Times New Roman" pitchFamily="18" charset="0"/>
                <a:cs typeface="Vani" pitchFamily="34" charset="0"/>
              </a:rPr>
              <a:t> с 01.08.2006 г.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rgbClr val="365F91"/>
                </a:solidFill>
                <a:latin typeface="Calibri" pitchFamily="34" charset="0"/>
                <a:ea typeface="Times New Roman" pitchFamily="18" charset="0"/>
                <a:cs typeface="Vani" pitchFamily="34" charset="0"/>
              </a:rPr>
              <a:t>ПЕРВАЯ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Calibri" pitchFamily="34" charset="0"/>
                <a:ea typeface="Times New Roman" pitchFamily="18" charset="0"/>
                <a:cs typeface="Vani" pitchFamily="34" charset="0"/>
              </a:rPr>
              <a:t>КВАЛИФИКАЦИОННАЯ КАТЕГОРИЯ присвоена с 01.01.2011г.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C:\Users\Дима\Desktop\Фото0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2819400"/>
            <a:ext cx="6019800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0" y="228600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Calibri" pitchFamily="34" charset="0"/>
                <a:ea typeface="Times New Roman" pitchFamily="18" charset="0"/>
                <a:cs typeface="Vani" pitchFamily="34" charset="0"/>
              </a:rPr>
              <a:t>В 2014 году окончила 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Calibri" pitchFamily="34" charset="0"/>
                <a:ea typeface="Times New Roman" pitchFamily="18" charset="0"/>
                <a:cs typeface="Vani" pitchFamily="34" charset="0"/>
              </a:rPr>
              <a:t>Педагогический институт ФГАОУ ВПО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Calibri" pitchFamily="34" charset="0"/>
                <a:ea typeface="Times New Roman" pitchFamily="18" charset="0"/>
                <a:cs typeface="Vani" pitchFamily="34" charset="0"/>
              </a:rPr>
              <a:t>"Южный федеральный университет"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rgbClr val="365F91"/>
                </a:solidFill>
                <a:latin typeface="Calibri" pitchFamily="34" charset="0"/>
                <a:ea typeface="Times New Roman" pitchFamily="18" charset="0"/>
                <a:cs typeface="Vani" pitchFamily="34" charset="0"/>
              </a:rPr>
              <a:t>по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Calibri" pitchFamily="34" charset="0"/>
                <a:ea typeface="Times New Roman" pitchFamily="18" charset="0"/>
                <a:cs typeface="Vani" pitchFamily="34" charset="0"/>
              </a:rPr>
              <a:t> специальности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Calibri" pitchFamily="34" charset="0"/>
                <a:ea typeface="Times New Roman" pitchFamily="18" charset="0"/>
                <a:cs typeface="Vani" pitchFamily="34" charset="0"/>
              </a:rPr>
              <a:t>«Преподаватель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365F91"/>
                </a:solidFill>
                <a:effectLst/>
                <a:latin typeface="Calibri" pitchFamily="34" charset="0"/>
                <a:ea typeface="Times New Roman" pitchFamily="18" charset="0"/>
                <a:cs typeface="Vani" pitchFamily="34" charset="0"/>
              </a:rPr>
              <a:t> </a:t>
            </a:r>
            <a:r>
              <a:rPr lang="ru-RU" sz="2400" b="1" dirty="0" smtClean="0">
                <a:solidFill>
                  <a:srgbClr val="365F91"/>
                </a:solidFill>
                <a:latin typeface="Calibri" pitchFamily="34" charset="0"/>
                <a:ea typeface="Times New Roman" pitchFamily="18" charset="0"/>
                <a:cs typeface="Vani" pitchFamily="34" charset="0"/>
              </a:rPr>
              <a:t>д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Calibri" pitchFamily="34" charset="0"/>
                <a:ea typeface="Times New Roman" pitchFamily="18" charset="0"/>
                <a:cs typeface="Vani" pitchFamily="34" charset="0"/>
              </a:rPr>
              <a:t>ошкольной педагогики и психологии"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0" name="Picture 2" descr="C:\Users\днс\Desktop\Учитель года фото Кириллова\DSC042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438400"/>
            <a:ext cx="7620000" cy="411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457200" y="228600"/>
            <a:ext cx="8305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365F91"/>
                </a:solidFill>
                <a:effectLst/>
                <a:latin typeface="Calibri" pitchFamily="34" charset="0"/>
                <a:ea typeface="Times New Roman" pitchFamily="18" charset="0"/>
                <a:cs typeface="Vani" pitchFamily="34" charset="0"/>
              </a:rPr>
              <a:t>В октябре 2011г. прошла обучение на авторском семинаре И.А.Лыковой в Ростовском институте повышения квалификации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C:\Users\Дима\Desktop\DSC01353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538287"/>
            <a:ext cx="5562600" cy="3414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J:\Ирина\видео Лыкова\семинар   Лыковой\DSC0137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307097">
            <a:off x="278696" y="3923777"/>
            <a:ext cx="2808951" cy="2568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Дима\Desktop\DSC0145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178210">
            <a:off x="5580474" y="4105427"/>
            <a:ext cx="3319029" cy="2459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днс\Desktop\последние фото\Фото02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28600"/>
            <a:ext cx="5638800" cy="6324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152400" y="228600"/>
            <a:ext cx="8763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августе 2012 года стала участником районного методического объединения воспитателей и старших воспитателей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" descr="C:\Users\днс\Desktop\последние фото\Фото02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-19050000"/>
            <a:ext cx="3886200" cy="7696200"/>
          </a:xfrm>
          <a:prstGeom prst="rect">
            <a:avLst/>
          </a:prstGeom>
          <a:noFill/>
        </p:spPr>
      </p:pic>
      <p:pic>
        <p:nvPicPr>
          <p:cNvPr id="6" name="Picture 3" descr="C:\Users\днс\Desktop\последние фото\Фото02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-22326600"/>
            <a:ext cx="3886200" cy="5943600"/>
          </a:xfrm>
          <a:prstGeom prst="rect">
            <a:avLst/>
          </a:prstGeom>
          <a:noFill/>
        </p:spPr>
      </p:pic>
      <p:pic>
        <p:nvPicPr>
          <p:cNvPr id="36866" name="Picture 2" descr="C:\Users\днс\Desktop\последние фото\Фото02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447800"/>
            <a:ext cx="3810000" cy="5105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867" name="Picture 3" descr="C:\Users\днс\Desktop\последние фото\Фото02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1447800"/>
            <a:ext cx="3810000" cy="5105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0" y="228600"/>
            <a:ext cx="9144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Награждалась  грамотами  и благодарственными письмами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от начальника УО ААР </a:t>
            </a:r>
            <a:r>
              <a:rPr lang="ru-RU" sz="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В.И.Черноусова,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от Главы Администрации 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Мишкинского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 сельского поселения С.А.Делова </a:t>
            </a:r>
            <a:r>
              <a:rPr lang="ru-RU" sz="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и от Администрации 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д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/сада.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7" name="Picture 1" descr="C:\Users\днс\Desktop\последние фото\Фото02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31343">
            <a:off x="364950" y="3036526"/>
            <a:ext cx="2752674" cy="3620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18" name="Picture 2" descr="C:\Users\днс\Desktop\последние фото\Фото02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2895600"/>
            <a:ext cx="2819400" cy="3733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19" name="Picture 3" descr="C:\Users\днс\Desktop\последние фото\Фото02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39429">
            <a:off x="6040124" y="3030733"/>
            <a:ext cx="2812345" cy="3610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3800</TotalTime>
  <Words>374</Words>
  <PresentationFormat>Экран (4:3)</PresentationFormat>
  <Paragraphs>47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Открытая</vt:lpstr>
      <vt:lpstr>Портфолио воспитателя Кирилловой Ирины Валентиновны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воспитателя Кирилловой Ирины Валентиновны</dc:title>
  <dc:creator>днс</dc:creator>
  <cp:lastModifiedBy>днс</cp:lastModifiedBy>
  <cp:revision>117</cp:revision>
  <dcterms:created xsi:type="dcterms:W3CDTF">2014-12-18T05:25:00Z</dcterms:created>
  <dcterms:modified xsi:type="dcterms:W3CDTF">2015-01-05T16:46:10Z</dcterms:modified>
</cp:coreProperties>
</file>